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notesSlides/notesSlide1.xml" ContentType="application/vnd.openxmlformats-officedocument.presentationml.notesSlide+xml"/>
  <Override PartName="/ppt/tags/tag4.xml" ContentType="application/vnd.openxmlformats-officedocument.presentationml.tags+xml"/>
  <Override PartName="/ppt/notesSlides/notesSlide2.xml" ContentType="application/vnd.openxmlformats-officedocument.presentationml.notesSlide+xml"/>
  <Override PartName="/ppt/tags/tag5.xml" ContentType="application/vnd.openxmlformats-officedocument.presentationml.tags+xml"/>
  <Override PartName="/ppt/notesSlides/notesSlide3.xml" ContentType="application/vnd.openxmlformats-officedocument.presentationml.notesSlide+xml"/>
  <Override PartName="/ppt/tags/tag6.xml" ContentType="application/vnd.openxmlformats-officedocument.presentationml.tags+xml"/>
  <Override PartName="/ppt/notesSlides/notesSlide4.xml" ContentType="application/vnd.openxmlformats-officedocument.presentationml.notesSlide+xml"/>
  <Override PartName="/ppt/tags/tag7.xml" ContentType="application/vnd.openxmlformats-officedocument.presentationml.tags+xml"/>
  <Override PartName="/ppt/notesSlides/notesSlide5.xml" ContentType="application/vnd.openxmlformats-officedocument.presentationml.notesSlide+xml"/>
  <Override PartName="/ppt/tags/tag8.xml" ContentType="application/vnd.openxmlformats-officedocument.presentationml.tags+xml"/>
  <Override PartName="/ppt/notesSlides/notesSlide6.xml" ContentType="application/vnd.openxmlformats-officedocument.presentationml.notesSlide+xml"/>
  <Override PartName="/ppt/tags/tag9.xml" ContentType="application/vnd.openxmlformats-officedocument.presentationml.tags+xml"/>
  <Override PartName="/ppt/notesSlides/notesSlide7.xml" ContentType="application/vnd.openxmlformats-officedocument.presentationml.notesSlide+xml"/>
  <Override PartName="/ppt/tags/tag10.xml" ContentType="application/vnd.openxmlformats-officedocument.presentationml.tags+xml"/>
  <Override PartName="/ppt/notesSlides/notesSlide8.xml" ContentType="application/vnd.openxmlformats-officedocument.presentationml.notesSlide+xml"/>
  <Override PartName="/ppt/tags/tag11.xml" ContentType="application/vnd.openxmlformats-officedocument.presentationml.tags+xml"/>
  <Override PartName="/ppt/notesSlides/notesSlide9.xml" ContentType="application/vnd.openxmlformats-officedocument.presentationml.notesSlide+xml"/>
  <Override PartName="/ppt/tags/tag12.xml" ContentType="application/vnd.openxmlformats-officedocument.presentationml.tags+xml"/>
  <Override PartName="/ppt/notesSlides/notesSlide10.xml" ContentType="application/vnd.openxmlformats-officedocument.presentationml.notesSlide+xml"/>
  <Override PartName="/ppt/tags/tag13.xml" ContentType="application/vnd.openxmlformats-officedocument.presentationml.tags+xml"/>
  <Override PartName="/ppt/notesSlides/notesSlide11.xml" ContentType="application/vnd.openxmlformats-officedocument.presentationml.notesSlide+xml"/>
  <Override PartName="/ppt/tags/tag14.xml" ContentType="application/vnd.openxmlformats-officedocument.presentationml.tags+xml"/>
  <Override PartName="/ppt/notesSlides/notesSlide12.xml" ContentType="application/vnd.openxmlformats-officedocument.presentationml.notesSlide+xml"/>
  <Override PartName="/ppt/tags/tag15.xml" ContentType="application/vnd.openxmlformats-officedocument.presentationml.tags+xml"/>
  <Override PartName="/ppt/notesSlides/notesSlide13.xml" ContentType="application/vnd.openxmlformats-officedocument.presentationml.notesSlide+xml"/>
  <Override PartName="/ppt/tags/tag16.xml" ContentType="application/vnd.openxmlformats-officedocument.presentationml.tags+xml"/>
  <Override PartName="/ppt/notesSlides/notesSlide14.xml" ContentType="application/vnd.openxmlformats-officedocument.presentationml.notesSlide+xml"/>
  <Override PartName="/ppt/tags/tag17.xml" ContentType="application/vnd.openxmlformats-officedocument.presentationml.tags+xml"/>
  <Override PartName="/ppt/notesSlides/notesSlide15.xml" ContentType="application/vnd.openxmlformats-officedocument.presentationml.notesSlide+xml"/>
  <Override PartName="/ppt/tags/tag18.xml" ContentType="application/vnd.openxmlformats-officedocument.presentationml.tags+xml"/>
  <Override PartName="/ppt/notesSlides/notesSlide16.xml" ContentType="application/vnd.openxmlformats-officedocument.presentationml.notesSlide+xml"/>
  <Override PartName="/ppt/tags/tag19.xml" ContentType="application/vnd.openxmlformats-officedocument.presentationml.tags+xml"/>
  <Override PartName="/ppt/notesSlides/notesSlide17.xml" ContentType="application/vnd.openxmlformats-officedocument.presentationml.notesSlide+xml"/>
  <Override PartName="/ppt/tags/tag20.xml" ContentType="application/vnd.openxmlformats-officedocument.presentationml.tags+xml"/>
  <Override PartName="/ppt/notesSlides/notesSlide18.xml" ContentType="application/vnd.openxmlformats-officedocument.presentationml.notesSlide+xml"/>
  <Override PartName="/ppt/tags/tag21.xml" ContentType="application/vnd.openxmlformats-officedocument.presentationml.tags+xml"/>
  <Override PartName="/ppt/notesSlides/notesSlide19.xml" ContentType="application/vnd.openxmlformats-officedocument.presentationml.notesSlide+xml"/>
  <Override PartName="/ppt/tags/tag22.xml" ContentType="application/vnd.openxmlformats-officedocument.presentationml.tags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320" r:id="rId2"/>
    <p:sldId id="308" r:id="rId3"/>
    <p:sldId id="298" r:id="rId4"/>
    <p:sldId id="309" r:id="rId5"/>
    <p:sldId id="299" r:id="rId6"/>
    <p:sldId id="310" r:id="rId7"/>
    <p:sldId id="319" r:id="rId8"/>
    <p:sldId id="316" r:id="rId9"/>
    <p:sldId id="311" r:id="rId10"/>
    <p:sldId id="312" r:id="rId11"/>
    <p:sldId id="300" r:id="rId12"/>
    <p:sldId id="301" r:id="rId13"/>
    <p:sldId id="306" r:id="rId14"/>
    <p:sldId id="317" r:id="rId15"/>
    <p:sldId id="318" r:id="rId16"/>
    <p:sldId id="323" r:id="rId17"/>
    <p:sldId id="304" r:id="rId18"/>
    <p:sldId id="305" r:id="rId19"/>
    <p:sldId id="321" r:id="rId20"/>
    <p:sldId id="322" r:id="rId21"/>
    <p:sldId id="307" r:id="rId22"/>
  </p:sldIdLst>
  <p:sldSz cx="9144000" cy="6858000" type="screen4x3"/>
  <p:notesSz cx="6858000" cy="9144000"/>
  <p:custDataLst>
    <p:tags r:id="rId2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9" d="100"/>
          <a:sy n="59" d="100"/>
        </p:scale>
        <p:origin x="1500" y="5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gs" Target="tags/tag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B416587-F62B-4058-B404-35BB6BC6A291}" type="datetimeFigureOut">
              <a:rPr lang="en-US" smtClean="0"/>
              <a:pPr/>
              <a:t>11/3/2025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C4F4D50-9253-4D55-9A87-8377C4E1D1E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29449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4F4D50-9253-4D55-9A87-8377C4E1D1E4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76093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4F4D50-9253-4D55-9A87-8377C4E1D1E4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406641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4F4D50-9253-4D55-9A87-8377C4E1D1E4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165968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4F4D50-9253-4D55-9A87-8377C4E1D1E4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959125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4F4D50-9253-4D55-9A87-8377C4E1D1E4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847981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4F4D50-9253-4D55-9A87-8377C4E1D1E4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11223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4F4D50-9253-4D55-9A87-8377C4E1D1E4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61758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4F4D50-9253-4D55-9A87-8377C4E1D1E4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813997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4F4D50-9253-4D55-9A87-8377C4E1D1E4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528933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4F4D50-9253-4D55-9A87-8377C4E1D1E4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363832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4F4D50-9253-4D55-9A87-8377C4E1D1E4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525168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4F4D50-9253-4D55-9A87-8377C4E1D1E4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013430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4F4D50-9253-4D55-9A87-8377C4E1D1E4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100407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4F4D50-9253-4D55-9A87-8377C4E1D1E4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712852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A77A79-0B65-B8CD-6AD8-2D21FA702C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299F012-57C0-1305-CB07-0B869793DC4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567ECFA-E9B6-4D76-D98E-88E7E6214FC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B1AA0D4-5899-B46E-1E2F-D84011D342F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4F4D50-9253-4D55-9A87-8377C4E1D1E4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413080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4F4D50-9253-4D55-9A87-8377C4E1D1E4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686641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4F4D50-9253-4D55-9A87-8377C4E1D1E4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328948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17A9B8-A3F3-2B8B-A6BD-B6A7D0A890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2D9A307-7CBA-E7B8-A545-EAF25E38B8C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496FAE4-B5A9-5F89-9C4F-1D42D6922FB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74ECE89-7DC4-C05F-7CFA-874FB7F730C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4F4D50-9253-4D55-9A87-8377C4E1D1E4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745120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84258E-15C0-1CDE-5D66-C3A186951E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3A59271-52A0-0BA8-0AEA-A2DE97C8BBE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570E2F1-0F0C-38E6-7770-46D9B37061B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E9FF9BF-FBD4-1121-8F7C-9DEEEA58F16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4F4D50-9253-4D55-9A87-8377C4E1D1E4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787410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4F4D50-9253-4D55-9A87-8377C4E1D1E4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1178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B7F0E1-1F64-4228-AFDE-20588E71C646}" type="datetimeFigureOut">
              <a:rPr lang="en-US" smtClean="0"/>
              <a:pPr/>
              <a:t>11/3/2025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FF6B22-CC46-42D2-999A-EE240863F28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B7F0E1-1F64-4228-AFDE-20588E71C646}" type="datetimeFigureOut">
              <a:rPr lang="en-US" smtClean="0"/>
              <a:pPr/>
              <a:t>11/3/2025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FF6B22-CC46-42D2-999A-EE240863F28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B7F0E1-1F64-4228-AFDE-20588E71C646}" type="datetimeFigureOut">
              <a:rPr lang="en-US" smtClean="0"/>
              <a:pPr/>
              <a:t>11/3/2025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FF6B22-CC46-42D2-999A-EE240863F28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B7F0E1-1F64-4228-AFDE-20588E71C646}" type="datetimeFigureOut">
              <a:rPr lang="en-US" smtClean="0"/>
              <a:pPr/>
              <a:t>11/3/2025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FF6B22-CC46-42D2-999A-EE240863F28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B7F0E1-1F64-4228-AFDE-20588E71C646}" type="datetimeFigureOut">
              <a:rPr lang="en-US" smtClean="0"/>
              <a:pPr/>
              <a:t>11/3/2025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FF6B22-CC46-42D2-999A-EE240863F28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B7F0E1-1F64-4228-AFDE-20588E71C646}" type="datetimeFigureOut">
              <a:rPr lang="en-US" smtClean="0"/>
              <a:pPr/>
              <a:t>11/3/2025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FF6B22-CC46-42D2-999A-EE240863F28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B7F0E1-1F64-4228-AFDE-20588E71C646}" type="datetimeFigureOut">
              <a:rPr lang="en-US" smtClean="0"/>
              <a:pPr/>
              <a:t>11/3/2025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FF6B22-CC46-42D2-999A-EE240863F28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B7F0E1-1F64-4228-AFDE-20588E71C646}" type="datetimeFigureOut">
              <a:rPr lang="en-US" smtClean="0"/>
              <a:pPr/>
              <a:t>11/3/2025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FF6B22-CC46-42D2-999A-EE240863F28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B7F0E1-1F64-4228-AFDE-20588E71C646}" type="datetimeFigureOut">
              <a:rPr lang="en-US" smtClean="0"/>
              <a:pPr/>
              <a:t>11/3/2025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FF6B22-CC46-42D2-999A-EE240863F28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B7F0E1-1F64-4228-AFDE-20588E71C646}" type="datetimeFigureOut">
              <a:rPr lang="en-US" smtClean="0"/>
              <a:pPr/>
              <a:t>11/3/2025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FF6B22-CC46-42D2-999A-EE240863F28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B7F0E1-1F64-4228-AFDE-20588E71C646}" type="datetimeFigureOut">
              <a:rPr lang="en-US" smtClean="0"/>
              <a:pPr/>
              <a:t>11/3/2025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FF6B22-CC46-42D2-999A-EE240863F28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B7F0E1-1F64-4228-AFDE-20588E71C646}" type="datetimeFigureOut">
              <a:rPr lang="en-US" smtClean="0"/>
              <a:pPr/>
              <a:t>11/3/2025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FF6B22-CC46-42D2-999A-EE240863F286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9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0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Missing Data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7775" y="1752600"/>
            <a:ext cx="6648450" cy="38100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6853781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Missing data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28800"/>
            <a:ext cx="8229600" cy="2667000"/>
          </a:xfrm>
        </p:spPr>
        <p:txBody>
          <a:bodyPr>
            <a:normAutofit/>
          </a:bodyPr>
          <a:lstStyle/>
          <a:p>
            <a:r>
              <a:rPr lang="en-US" dirty="0"/>
              <a:t>Types of missing data</a:t>
            </a:r>
          </a:p>
          <a:p>
            <a:r>
              <a:rPr lang="en-US" dirty="0"/>
              <a:t>How much missing data do I have?</a:t>
            </a:r>
          </a:p>
          <a:p>
            <a:r>
              <a:rPr lang="en-US" dirty="0"/>
              <a:t>Distribution of missing data</a:t>
            </a:r>
          </a:p>
          <a:p>
            <a:r>
              <a:rPr lang="en-US" dirty="0"/>
              <a:t>How to handle missing data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1088460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Missing data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53000"/>
          </a:xfrm>
        </p:spPr>
        <p:txBody>
          <a:bodyPr>
            <a:normAutofit lnSpcReduction="10000"/>
          </a:bodyPr>
          <a:lstStyle/>
          <a:p>
            <a:r>
              <a:rPr lang="en-US" b="1" i="1" dirty="0"/>
              <a:t>Types of missing data</a:t>
            </a:r>
          </a:p>
          <a:p>
            <a:r>
              <a:rPr lang="en-US" dirty="0"/>
              <a:t>Nonresponse/refusal to answer</a:t>
            </a:r>
          </a:p>
          <a:p>
            <a:pPr lvl="1"/>
            <a:r>
              <a:rPr lang="en-US" dirty="0"/>
              <a:t>No information is provided for items within a unit (item-missing data)</a:t>
            </a:r>
          </a:p>
          <a:p>
            <a:pPr lvl="1"/>
            <a:r>
              <a:rPr lang="en-US" dirty="0"/>
              <a:t>No information is provided for a whole unit (unit-missing data)</a:t>
            </a:r>
          </a:p>
          <a:p>
            <a:r>
              <a:rPr lang="en-US" dirty="0"/>
              <a:t>Attrition (dropping out of school, moving, death)</a:t>
            </a:r>
          </a:p>
          <a:p>
            <a:r>
              <a:rPr lang="en-US" dirty="0"/>
              <a:t>Skip patterns</a:t>
            </a:r>
          </a:p>
          <a:p>
            <a:r>
              <a:rPr lang="en-US" dirty="0"/>
              <a:t>Researcher errors</a:t>
            </a: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Missing data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76400"/>
            <a:ext cx="8229600" cy="4267200"/>
          </a:xfrm>
        </p:spPr>
        <p:txBody>
          <a:bodyPr>
            <a:normAutofit/>
          </a:bodyPr>
          <a:lstStyle/>
          <a:p>
            <a:r>
              <a:rPr lang="en-US" b="1" i="1" dirty="0"/>
              <a:t>How much missing data do I have?</a:t>
            </a:r>
          </a:p>
          <a:p>
            <a:r>
              <a:rPr lang="en-US" dirty="0"/>
              <a:t>Amount of missing data</a:t>
            </a:r>
          </a:p>
          <a:p>
            <a:pPr lvl="1"/>
            <a:r>
              <a:rPr lang="en-US" dirty="0"/>
              <a:t>“tab, m” “sum” “</a:t>
            </a:r>
            <a:r>
              <a:rPr lang="en-US" dirty="0" err="1"/>
              <a:t>misstable</a:t>
            </a:r>
            <a:r>
              <a:rPr lang="en-US" dirty="0"/>
              <a:t>” “mi describe”</a:t>
            </a:r>
          </a:p>
          <a:p>
            <a:r>
              <a:rPr lang="en-US" dirty="0"/>
              <a:t>Recode values (e.g., -99, -98) to “missing”</a:t>
            </a:r>
          </a:p>
          <a:p>
            <a:pPr lvl="1"/>
            <a:r>
              <a:rPr lang="en-US" dirty="0"/>
              <a:t>“</a:t>
            </a:r>
            <a:r>
              <a:rPr lang="en-US" dirty="0" err="1"/>
              <a:t>mvdecode</a:t>
            </a:r>
            <a:r>
              <a:rPr lang="en-US" dirty="0"/>
              <a:t>”</a:t>
            </a:r>
          </a:p>
          <a:p>
            <a:pPr lvl="1"/>
            <a:r>
              <a:rPr lang="en-US" dirty="0" err="1"/>
              <a:t>mvdecode</a:t>
            </a:r>
            <a:r>
              <a:rPr lang="en-US" dirty="0"/>
              <a:t> A-Z, mv(-99, -98)</a:t>
            </a:r>
          </a:p>
          <a:p>
            <a:r>
              <a:rPr lang="en-US" dirty="0"/>
              <a:t>Note: “.” is “infinity” in Stata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2606571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Missing data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52600"/>
            <a:ext cx="8229600" cy="4035234"/>
          </a:xfrm>
        </p:spPr>
        <p:txBody>
          <a:bodyPr>
            <a:normAutofit/>
          </a:bodyPr>
          <a:lstStyle/>
          <a:p>
            <a:r>
              <a:rPr lang="en-US" b="1" i="1" dirty="0"/>
              <a:t>Distribution of missing data</a:t>
            </a:r>
          </a:p>
          <a:p>
            <a:r>
              <a:rPr lang="en-US" dirty="0"/>
              <a:t>Pattern of missing data</a:t>
            </a:r>
          </a:p>
          <a:p>
            <a:pPr lvl="1"/>
            <a:r>
              <a:rPr lang="en-US" dirty="0"/>
              <a:t>Is there a lot of data missing from a few subjects?</a:t>
            </a:r>
          </a:p>
          <a:p>
            <a:pPr lvl="1"/>
            <a:r>
              <a:rPr lang="en-US" dirty="0"/>
              <a:t>Is there a little data missing from many subjects?</a:t>
            </a:r>
          </a:p>
          <a:p>
            <a:pPr lvl="1"/>
            <a:r>
              <a:rPr lang="en-US" dirty="0"/>
              <a:t>Is the missing data concentrated on a few IVs or is it spread across several IVs?</a:t>
            </a:r>
          </a:p>
          <a:p>
            <a:pPr lvl="1"/>
            <a:r>
              <a:rPr lang="en-US" dirty="0"/>
              <a:t>Is the data missing at random or selectively?</a:t>
            </a:r>
          </a:p>
        </p:txBody>
      </p:sp>
    </p:spTree>
    <p:custDataLst>
      <p:tags r:id="rId1"/>
    </p:custData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Missing data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371600"/>
            <a:ext cx="8534400" cy="5257800"/>
          </a:xfrm>
        </p:spPr>
        <p:txBody>
          <a:bodyPr>
            <a:normAutofit/>
          </a:bodyPr>
          <a:lstStyle/>
          <a:p>
            <a:r>
              <a:rPr lang="en-US" b="1" i="1" dirty="0"/>
              <a:t>Distribution of missing data</a:t>
            </a:r>
          </a:p>
          <a:p>
            <a:r>
              <a:rPr lang="en-US" dirty="0"/>
              <a:t>Random versus selective loss of data</a:t>
            </a:r>
          </a:p>
          <a:p>
            <a:r>
              <a:rPr lang="en-US" dirty="0"/>
              <a:t>3 general types of missing data</a:t>
            </a:r>
          </a:p>
          <a:p>
            <a:pPr lvl="1"/>
            <a:r>
              <a:rPr lang="en-US" dirty="0"/>
              <a:t>MCAR (missing completely at random): absence of values is: (1) independent of observable variables; (2) unassociated with focal variable(s); and (3) independent of unobservable parameters of interest (unmeasurable)</a:t>
            </a:r>
          </a:p>
          <a:p>
            <a:pPr lvl="2"/>
            <a:r>
              <a:rPr lang="en-US" dirty="0"/>
              <a:t>Refusal to report income (missing data) is unassociated with type of job (observable variable), income level (focal variable), and unobserved variables (e.g., childhood SES)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4485401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Missing data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648200"/>
          </a:xfrm>
        </p:spPr>
        <p:txBody>
          <a:bodyPr>
            <a:normAutofit/>
          </a:bodyPr>
          <a:lstStyle/>
          <a:p>
            <a:r>
              <a:rPr lang="en-US" b="1" i="1" dirty="0"/>
              <a:t>Distribution of missing data</a:t>
            </a:r>
          </a:p>
          <a:p>
            <a:r>
              <a:rPr lang="en-US" dirty="0"/>
              <a:t>Random versus selective loss of data</a:t>
            </a:r>
          </a:p>
          <a:p>
            <a:r>
              <a:rPr lang="en-US" dirty="0"/>
              <a:t>3 general types of missing data</a:t>
            </a:r>
          </a:p>
          <a:p>
            <a:pPr lvl="1"/>
            <a:r>
              <a:rPr lang="en-US" dirty="0"/>
              <a:t>MAR (missing at random): </a:t>
            </a:r>
            <a:r>
              <a:rPr lang="en-US" dirty="0" err="1"/>
              <a:t>missingness</a:t>
            </a:r>
            <a:r>
              <a:rPr lang="en-US" dirty="0"/>
              <a:t> can be accounted for by observable variables but is unassociated with focal variable(s)</a:t>
            </a:r>
          </a:p>
          <a:p>
            <a:pPr lvl="2"/>
            <a:r>
              <a:rPr lang="en-US" dirty="0"/>
              <a:t>Refusal to report income (missing data) is associated with type of job (observable variable) but not income level (focal variable)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612650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Missing data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191000"/>
          </a:xfrm>
        </p:spPr>
        <p:txBody>
          <a:bodyPr>
            <a:normAutofit/>
          </a:bodyPr>
          <a:lstStyle/>
          <a:p>
            <a:r>
              <a:rPr lang="en-US" b="1" i="1" dirty="0"/>
              <a:t>Distribution of missing data</a:t>
            </a:r>
          </a:p>
          <a:p>
            <a:r>
              <a:rPr lang="en-US" dirty="0"/>
              <a:t>Random versus selective loss of data</a:t>
            </a:r>
          </a:p>
          <a:p>
            <a:r>
              <a:rPr lang="en-US" dirty="0"/>
              <a:t>3 general types of missing data</a:t>
            </a:r>
          </a:p>
          <a:p>
            <a:pPr lvl="1"/>
            <a:r>
              <a:rPr lang="en-US" dirty="0"/>
              <a:t>NMAR (not missing at random): non-ignorable nonresponse; refusal or inability to respond correlated with focal variable(s)</a:t>
            </a:r>
          </a:p>
          <a:p>
            <a:pPr lvl="2"/>
            <a:r>
              <a:rPr lang="en-US" dirty="0"/>
              <a:t>Refuse to admit income (missing data) because you have higher levels of income (focal variable)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5794357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Missing data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52600"/>
            <a:ext cx="8229600" cy="3581400"/>
          </a:xfrm>
        </p:spPr>
        <p:txBody>
          <a:bodyPr>
            <a:normAutofit/>
          </a:bodyPr>
          <a:lstStyle/>
          <a:p>
            <a:r>
              <a:rPr lang="en-US" b="1" i="1" dirty="0"/>
              <a:t>Distribution of missing data</a:t>
            </a:r>
          </a:p>
          <a:p>
            <a:r>
              <a:rPr lang="en-US" dirty="0"/>
              <a:t>Problem: cannot verify statistically</a:t>
            </a:r>
          </a:p>
          <a:p>
            <a:r>
              <a:rPr lang="en-US" dirty="0"/>
              <a:t>So, we typically assume that data are missing at random (MAR) and use techniques that can handle data MCAR, MAR and NMAR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0110567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Missing data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524000"/>
            <a:ext cx="8382000" cy="5334000"/>
          </a:xfrm>
        </p:spPr>
        <p:txBody>
          <a:bodyPr>
            <a:normAutofit/>
          </a:bodyPr>
          <a:lstStyle/>
          <a:p>
            <a:r>
              <a:rPr lang="en-US" b="1" i="1" dirty="0"/>
              <a:t>Handling missing data: common solutions</a:t>
            </a:r>
            <a:endParaRPr lang="en-US" dirty="0"/>
          </a:p>
          <a:p>
            <a:pPr marL="0" indent="0">
              <a:buNone/>
            </a:pPr>
            <a:endParaRPr lang="en-US" sz="1100" dirty="0"/>
          </a:p>
          <a:p>
            <a:r>
              <a:rPr lang="en-US" dirty="0"/>
              <a:t>*Analysis of attrition</a:t>
            </a:r>
          </a:p>
          <a:p>
            <a:pPr lvl="1"/>
            <a:r>
              <a:rPr lang="en-US" dirty="0"/>
              <a:t>Compare the missing and non-missing cases (e.g., complete data vs. cases excluded from analysis) on study variables</a:t>
            </a:r>
          </a:p>
          <a:p>
            <a:pPr lvl="2"/>
            <a:r>
              <a:rPr lang="en-US" dirty="0"/>
              <a:t>t-tests, chi</a:t>
            </a:r>
            <a:r>
              <a:rPr lang="en-US" baseline="30000" dirty="0"/>
              <a:t>2</a:t>
            </a:r>
            <a:r>
              <a:rPr lang="en-US" dirty="0"/>
              <a:t> tests, etc.</a:t>
            </a:r>
          </a:p>
          <a:p>
            <a:pPr lvl="1"/>
            <a:r>
              <a:rPr lang="en-US" dirty="0"/>
              <a:t>Hope that there are not systematic differences (or at least not differences on focal variables)!</a:t>
            </a:r>
          </a:p>
          <a:p>
            <a:pPr lvl="1"/>
            <a:r>
              <a:rPr lang="en-US" dirty="0"/>
              <a:t>Report any differences</a:t>
            </a:r>
          </a:p>
          <a:p>
            <a:pPr lvl="1"/>
            <a:r>
              <a:rPr lang="en-US" dirty="0"/>
              <a:t>First step to all approaches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8997262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Missing data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8229600" cy="3200400"/>
          </a:xfrm>
        </p:spPr>
        <p:txBody>
          <a:bodyPr>
            <a:normAutofit/>
          </a:bodyPr>
          <a:lstStyle/>
          <a:p>
            <a:r>
              <a:rPr lang="en-US" dirty="0"/>
              <a:t>*Drop variables with a lot of missing data</a:t>
            </a:r>
          </a:p>
          <a:p>
            <a:pPr lvl="1"/>
            <a:r>
              <a:rPr lang="en-US" dirty="0"/>
              <a:t>No loss if variables have little effect on DV(s) and are unrelated to focal IV(s) (i.e., no potential confounding)</a:t>
            </a:r>
          </a:p>
          <a:p>
            <a:pPr lvl="1"/>
            <a:r>
              <a:rPr lang="en-US" dirty="0"/>
              <a:t>Usually reserved for control variables</a:t>
            </a:r>
          </a:p>
        </p:txBody>
      </p:sp>
    </p:spTree>
    <p:custDataLst>
      <p:tags r:id="rId1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Missing data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5257800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*Drop subjects </a:t>
            </a:r>
          </a:p>
          <a:p>
            <a:pPr lvl="1"/>
            <a:r>
              <a:rPr lang="en-US" dirty="0" err="1"/>
              <a:t>Listwise</a:t>
            </a:r>
            <a:r>
              <a:rPr lang="en-US" dirty="0"/>
              <a:t> or </a:t>
            </a:r>
            <a:r>
              <a:rPr lang="en-US" dirty="0" err="1"/>
              <a:t>casewise</a:t>
            </a:r>
            <a:r>
              <a:rPr lang="en-US" dirty="0"/>
              <a:t> deletion, complete case analysis</a:t>
            </a:r>
          </a:p>
          <a:p>
            <a:pPr lvl="1"/>
            <a:r>
              <a:rPr lang="en-US" dirty="0"/>
              <a:t>Most common approach</a:t>
            </a:r>
          </a:p>
          <a:p>
            <a:pPr lvl="1"/>
            <a:r>
              <a:rPr lang="en-US" dirty="0"/>
              <a:t>Typically acceptable if analysis of attrition shows no systematic differences</a:t>
            </a:r>
          </a:p>
          <a:p>
            <a:pPr lvl="1"/>
            <a:r>
              <a:rPr lang="en-US" i="1" dirty="0"/>
              <a:t>Automatic in Stata</a:t>
            </a:r>
          </a:p>
          <a:p>
            <a:pPr lvl="1"/>
            <a:r>
              <a:rPr lang="en-US" dirty="0"/>
              <a:t>All analyses should be done on abbreviated sample</a:t>
            </a:r>
          </a:p>
          <a:p>
            <a:pPr lvl="1"/>
            <a:r>
              <a:rPr lang="en-US" dirty="0"/>
              <a:t>Be careful:</a:t>
            </a:r>
          </a:p>
          <a:p>
            <a:pPr lvl="2"/>
            <a:r>
              <a:rPr lang="en-US" sz="2600" dirty="0"/>
              <a:t>Remaining cases may not be representative</a:t>
            </a:r>
          </a:p>
          <a:p>
            <a:pPr lvl="2"/>
            <a:r>
              <a:rPr lang="en-US" sz="2600" i="1" dirty="0"/>
              <a:t>Unbiased</a:t>
            </a:r>
            <a:r>
              <a:rPr lang="en-US" sz="2600" dirty="0"/>
              <a:t> but </a:t>
            </a:r>
            <a:r>
              <a:rPr lang="en-US" sz="2600" i="1" dirty="0"/>
              <a:t>inefficient </a:t>
            </a:r>
            <a:r>
              <a:rPr lang="en-US" sz="2600" dirty="0"/>
              <a:t>coefficients</a:t>
            </a:r>
          </a:p>
          <a:p>
            <a:pPr lvl="2"/>
            <a:r>
              <a:rPr lang="en-US" sz="2600" dirty="0"/>
              <a:t>Can result in substantial reduction in sample size and power</a:t>
            </a:r>
          </a:p>
        </p:txBody>
      </p:sp>
    </p:spTree>
    <p:custDataLst>
      <p:tags r:id="rId1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Missing data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5334000"/>
          </a:xfrm>
        </p:spPr>
        <p:txBody>
          <a:bodyPr>
            <a:normAutofit/>
          </a:bodyPr>
          <a:lstStyle/>
          <a:p>
            <a:r>
              <a:rPr lang="en-US" dirty="0"/>
              <a:t>Pairwise deletion</a:t>
            </a:r>
          </a:p>
          <a:p>
            <a:pPr lvl="1"/>
            <a:r>
              <a:rPr lang="en-US" dirty="0"/>
              <a:t>Run regression from correlation matrix</a:t>
            </a:r>
          </a:p>
          <a:p>
            <a:pPr lvl="2"/>
            <a:r>
              <a:rPr lang="en-US" dirty="0" err="1"/>
              <a:t>pwcorr</a:t>
            </a:r>
            <a:r>
              <a:rPr lang="en-US" dirty="0"/>
              <a:t> VAR1 VAR2 VAR3, </a:t>
            </a:r>
            <a:r>
              <a:rPr lang="en-US" dirty="0" err="1"/>
              <a:t>obs</a:t>
            </a:r>
            <a:endParaRPr lang="en-US" dirty="0"/>
          </a:p>
          <a:p>
            <a:pPr lvl="1"/>
            <a:r>
              <a:rPr lang="en-US" dirty="0"/>
              <a:t>When data is missing for pair of variables for subject, case is excluded from correlation computation</a:t>
            </a:r>
          </a:p>
          <a:p>
            <a:pPr lvl="1"/>
            <a:r>
              <a:rPr lang="en-US" dirty="0"/>
              <a:t>Different correlation coefficients not necessarily based on same subjects or same number of subjects</a:t>
            </a:r>
          </a:p>
          <a:p>
            <a:pPr lvl="1">
              <a:buNone/>
            </a:pPr>
            <a:r>
              <a:rPr lang="en-US" dirty="0">
                <a:sym typeface="Wingdings" pitchFamily="2" charset="2"/>
              </a:rPr>
              <a:t>	 r</a:t>
            </a:r>
            <a:r>
              <a:rPr lang="en-US" dirty="0"/>
              <a:t>egression results based on different Ns for correlations</a:t>
            </a:r>
          </a:p>
        </p:txBody>
      </p:sp>
    </p:spTree>
    <p:custDataLst>
      <p:tags r:id="rId1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Missing data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52600"/>
            <a:ext cx="8229600" cy="4038600"/>
          </a:xfrm>
        </p:spPr>
        <p:txBody>
          <a:bodyPr>
            <a:normAutofit/>
          </a:bodyPr>
          <a:lstStyle/>
          <a:p>
            <a:r>
              <a:rPr lang="en-US" dirty="0"/>
              <a:t>Single imputation plus missing data indicator</a:t>
            </a:r>
          </a:p>
          <a:p>
            <a:r>
              <a:rPr lang="en-US" dirty="0"/>
              <a:t>Plug in plausible value (imputation) for missing data</a:t>
            </a:r>
          </a:p>
          <a:p>
            <a:pPr lvl="1"/>
            <a:r>
              <a:rPr lang="en-US" dirty="0"/>
              <a:t>Variable’s overall mean</a:t>
            </a:r>
          </a:p>
          <a:p>
            <a:pPr lvl="1"/>
            <a:r>
              <a:rPr lang="en-US" dirty="0"/>
              <a:t>Appropriate subgroup mean</a:t>
            </a:r>
          </a:p>
          <a:p>
            <a:pPr lvl="1"/>
            <a:r>
              <a:rPr lang="en-US" dirty="0"/>
              <a:t>Regression estimate</a:t>
            </a:r>
          </a:p>
          <a:p>
            <a:pPr lvl="1"/>
            <a:r>
              <a:rPr lang="en-US" dirty="0"/>
              <a:t>Nearest neighbor propensity score matching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67375453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Missing data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52600"/>
            <a:ext cx="8229600" cy="4495800"/>
          </a:xfrm>
        </p:spPr>
        <p:txBody>
          <a:bodyPr>
            <a:normAutofit/>
          </a:bodyPr>
          <a:lstStyle/>
          <a:p>
            <a:r>
              <a:rPr lang="en-US" dirty="0"/>
              <a:t>Single imputation plus missing data indicator</a:t>
            </a:r>
          </a:p>
          <a:p>
            <a:r>
              <a:rPr lang="en-US" dirty="0"/>
              <a:t>Include missing data indicator in regression</a:t>
            </a:r>
          </a:p>
          <a:p>
            <a:pPr lvl="1"/>
            <a:r>
              <a:rPr lang="en-US" dirty="0"/>
              <a:t>Dummy variable coded 1 if data in the original variable was missing, 0 otherwise</a:t>
            </a:r>
          </a:p>
          <a:p>
            <a:pPr lvl="1"/>
            <a:r>
              <a:rPr lang="en-US" dirty="0"/>
              <a:t>t-test of the coefficient for missing data indicates whether or not data are missing at random</a:t>
            </a:r>
          </a:p>
          <a:p>
            <a:r>
              <a:rPr lang="en-US" dirty="0"/>
              <a:t>Simple and intuitively appealing, but can produce biased estimates of coefficients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50395638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154DEB-1B45-68DD-DF1D-648E7EECA9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F4FBBD-C64E-91D7-3D58-3C1C26019E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Missing data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D676F0-3354-FABE-5052-4D3B0AD6AF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648200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*Multiple imputation</a:t>
            </a:r>
          </a:p>
          <a:p>
            <a:pPr lvl="1"/>
            <a:r>
              <a:rPr lang="en-US" dirty="0"/>
              <a:t>Missing data imputed several times using regression imputation</a:t>
            </a:r>
          </a:p>
          <a:p>
            <a:pPr lvl="1"/>
            <a:r>
              <a:rPr lang="en-US" dirty="0"/>
              <a:t>Produces several different complete datasets</a:t>
            </a:r>
          </a:p>
          <a:p>
            <a:pPr lvl="1"/>
            <a:r>
              <a:rPr lang="en-US" dirty="0"/>
              <a:t>Fills in missing values by generating plausible numbers derived from distributions of and relationships among observed variables in the data set</a:t>
            </a:r>
          </a:p>
          <a:p>
            <a:pPr lvl="1"/>
            <a:r>
              <a:rPr lang="en-US" dirty="0"/>
              <a:t>Using multiple plausible values provides a quantification of the uncertainty in estimating what the missing values might be, avoiding creating false precision (as can happen with single imputation)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10138792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Missing data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8229600" cy="3733800"/>
          </a:xfrm>
        </p:spPr>
        <p:txBody>
          <a:bodyPr>
            <a:normAutofit/>
          </a:bodyPr>
          <a:lstStyle/>
          <a:p>
            <a:r>
              <a:rPr lang="en-US" dirty="0"/>
              <a:t>*Multiple imputation</a:t>
            </a:r>
          </a:p>
          <a:p>
            <a:pPr lvl="1"/>
            <a:r>
              <a:rPr lang="en-US" dirty="0"/>
              <a:t>Regressions on different datasets produce several estimates of the parameters</a:t>
            </a:r>
          </a:p>
          <a:p>
            <a:pPr lvl="1"/>
            <a:r>
              <a:rPr lang="en-US" dirty="0"/>
              <a:t>Parameters from each imputation are combined to produce overall coefficient and standard error estimates</a:t>
            </a:r>
          </a:p>
          <a:p>
            <a:pPr lvl="2"/>
            <a:r>
              <a:rPr lang="en-US" dirty="0"/>
              <a:t>Stata does this for you!</a:t>
            </a:r>
          </a:p>
        </p:txBody>
      </p:sp>
    </p:spTree>
    <p:custDataLst>
      <p:tags r:id="rId1"/>
    </p:custData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Missing data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28800"/>
            <a:ext cx="8229600" cy="4114800"/>
          </a:xfrm>
        </p:spPr>
        <p:txBody>
          <a:bodyPr>
            <a:normAutofit/>
          </a:bodyPr>
          <a:lstStyle/>
          <a:p>
            <a:r>
              <a:rPr lang="en-US" dirty="0"/>
              <a:t>*Multiple imputation</a:t>
            </a:r>
          </a:p>
          <a:p>
            <a:pPr lvl="1"/>
            <a:r>
              <a:rPr lang="en-US" dirty="0"/>
              <a:t>Reduces loss of vast amounts of data</a:t>
            </a:r>
          </a:p>
          <a:p>
            <a:pPr lvl="1"/>
            <a:r>
              <a:rPr lang="en-US" dirty="0"/>
              <a:t>Produces unbiased and efficient coefficients and standard errors</a:t>
            </a:r>
          </a:p>
          <a:p>
            <a:pPr lvl="1"/>
            <a:r>
              <a:rPr lang="en-US" dirty="0"/>
              <a:t>Computationally rigorous, but “mi impute” in Stata simplifies</a:t>
            </a:r>
          </a:p>
          <a:p>
            <a:pPr lvl="1"/>
            <a:r>
              <a:rPr lang="en-US" dirty="0"/>
              <a:t>Increasing in popularity</a:t>
            </a:r>
          </a:p>
        </p:txBody>
      </p:sp>
    </p:spTree>
    <p:custDataLst>
      <p:tags r:id="rId1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170889-0AEE-48EB-AEC1-1269A0D5D2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4F428E-1BF9-E331-22AE-3F65789234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Missing data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435757-5F50-0DB2-6CE0-F789363C68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828800"/>
            <a:ext cx="8229600" cy="4754562"/>
          </a:xfrm>
        </p:spPr>
        <p:txBody>
          <a:bodyPr>
            <a:normAutofit/>
          </a:bodyPr>
          <a:lstStyle/>
          <a:p>
            <a:r>
              <a:rPr lang="en-US" dirty="0"/>
              <a:t>*Multiple imputation</a:t>
            </a:r>
          </a:p>
          <a:p>
            <a:pPr lvl="1"/>
            <a:r>
              <a:rPr lang="en-US" dirty="0"/>
              <a:t>To create mi data from original data</a:t>
            </a:r>
          </a:p>
          <a:p>
            <a:pPr lvl="2"/>
            <a:r>
              <a:rPr lang="en-US" sz="2600" i="1" dirty="0"/>
              <a:t>mi set</a:t>
            </a:r>
            <a:r>
              <a:rPr lang="en-US" sz="2600" dirty="0"/>
              <a:t>: declare data to be mi data</a:t>
            </a:r>
          </a:p>
          <a:p>
            <a:pPr lvl="2"/>
            <a:r>
              <a:rPr lang="en-US" sz="2600" i="1" dirty="0"/>
              <a:t>mi register</a:t>
            </a:r>
            <a:r>
              <a:rPr lang="en-US" sz="2600" dirty="0"/>
              <a:t>: register mi data</a:t>
            </a:r>
          </a:p>
          <a:p>
            <a:pPr lvl="3"/>
            <a:r>
              <a:rPr lang="en-US" sz="2400" dirty="0"/>
              <a:t>Imputed: has missing data, needs to be imputed</a:t>
            </a:r>
          </a:p>
          <a:p>
            <a:pPr lvl="3"/>
            <a:r>
              <a:rPr lang="en-US" sz="2400" dirty="0"/>
              <a:t>Passive: no data (blank variable), needs to be imputed</a:t>
            </a:r>
          </a:p>
          <a:p>
            <a:pPr lvl="3"/>
            <a:r>
              <a:rPr lang="en-US" sz="2400" dirty="0"/>
              <a:t>Regular: has data, maybe some missing but do not impute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52980019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BC1D08-E679-049F-3F4E-6D0A68AD8E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3088E7-E700-168A-AFDD-3203462AC3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Missing data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D62049-48BC-162F-49CC-225655EDDC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828800"/>
            <a:ext cx="8229600" cy="4876800"/>
          </a:xfrm>
        </p:spPr>
        <p:txBody>
          <a:bodyPr>
            <a:normAutofit/>
          </a:bodyPr>
          <a:lstStyle/>
          <a:p>
            <a:r>
              <a:rPr lang="en-US" dirty="0"/>
              <a:t>*Multiple imputation</a:t>
            </a:r>
          </a:p>
          <a:p>
            <a:pPr lvl="1"/>
            <a:r>
              <a:rPr lang="it-IT" dirty="0"/>
              <a:t>To perform estimation on mi data:</a:t>
            </a:r>
          </a:p>
          <a:p>
            <a:pPr lvl="2"/>
            <a:r>
              <a:rPr lang="it-IT" sz="2600" i="1" dirty="0"/>
              <a:t>mi impute</a:t>
            </a:r>
            <a:r>
              <a:rPr lang="it-IT" sz="2600" dirty="0"/>
              <a:t>: imputes missing values</a:t>
            </a:r>
          </a:p>
          <a:p>
            <a:pPr lvl="3"/>
            <a:r>
              <a:rPr lang="it-IT" sz="2400" dirty="0"/>
              <a:t>Creates variable </a:t>
            </a:r>
            <a:r>
              <a:rPr lang="it-IT" sz="2400" i="1" dirty="0"/>
              <a:t>m</a:t>
            </a:r>
          </a:p>
          <a:p>
            <a:pPr lvl="3"/>
            <a:r>
              <a:rPr lang="it-IT" sz="2400" dirty="0"/>
              <a:t>Original data, </a:t>
            </a:r>
            <a:r>
              <a:rPr lang="it-IT" sz="2400" i="1" dirty="0"/>
              <a:t>m</a:t>
            </a:r>
            <a:r>
              <a:rPr lang="it-IT" sz="2400" dirty="0"/>
              <a:t> = 0</a:t>
            </a:r>
          </a:p>
          <a:p>
            <a:pPr lvl="3"/>
            <a:r>
              <a:rPr lang="it-IT" sz="2400" dirty="0"/>
              <a:t>Imputed data, </a:t>
            </a:r>
            <a:r>
              <a:rPr lang="it-IT" sz="2400" i="1" dirty="0"/>
              <a:t>m</a:t>
            </a:r>
            <a:r>
              <a:rPr lang="it-IT" sz="2400" dirty="0"/>
              <a:t> &gt; 0</a:t>
            </a:r>
          </a:p>
          <a:p>
            <a:pPr lvl="2"/>
            <a:r>
              <a:rPr lang="it-IT" sz="2600" i="1" dirty="0"/>
              <a:t>mi estimate</a:t>
            </a:r>
            <a:r>
              <a:rPr lang="it-IT" sz="2600" dirty="0"/>
              <a:t>: perform and combine estimation on </a:t>
            </a:r>
            <a:r>
              <a:rPr lang="it-IT" sz="2600" i="1" dirty="0"/>
              <a:t>m </a:t>
            </a:r>
            <a:r>
              <a:rPr lang="it-IT" sz="2600" dirty="0"/>
              <a:t>&gt; 0</a:t>
            </a:r>
          </a:p>
          <a:p>
            <a:pPr lvl="3"/>
            <a:r>
              <a:rPr lang="it-IT" sz="2400" dirty="0"/>
              <a:t>mi estimate: regress....</a:t>
            </a:r>
          </a:p>
          <a:p>
            <a:pPr lvl="2"/>
            <a:endParaRPr lang="en-US" sz="26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26618878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Missing data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76400"/>
            <a:ext cx="8229600" cy="4724400"/>
          </a:xfrm>
        </p:spPr>
        <p:txBody>
          <a:bodyPr>
            <a:normAutofit lnSpcReduction="10000"/>
          </a:bodyPr>
          <a:lstStyle/>
          <a:p>
            <a:r>
              <a:rPr lang="en-US" b="1" i="1" dirty="0"/>
              <a:t>Handling missing data: other approaches</a:t>
            </a:r>
          </a:p>
          <a:p>
            <a:pPr marL="0" indent="0">
              <a:buNone/>
            </a:pPr>
            <a:endParaRPr lang="en-US" sz="1000" dirty="0"/>
          </a:p>
          <a:p>
            <a:r>
              <a:rPr lang="en-US" dirty="0"/>
              <a:t>IRT in hierarchical model (for missing data on DV) or to create IV scale</a:t>
            </a:r>
          </a:p>
          <a:p>
            <a:pPr>
              <a:buNone/>
            </a:pPr>
            <a:endParaRPr lang="en-US" sz="1000" dirty="0"/>
          </a:p>
          <a:p>
            <a:r>
              <a:rPr lang="en-US" dirty="0"/>
              <a:t>Categorical variables: treat missing data as another category</a:t>
            </a:r>
          </a:p>
          <a:p>
            <a:pPr lvl="1"/>
            <a:r>
              <a:rPr lang="en-US" dirty="0"/>
              <a:t>Proceed as usual, constructing dummy variables from the different categories</a:t>
            </a:r>
          </a:p>
          <a:p>
            <a:pPr lvl="2"/>
            <a:r>
              <a:rPr lang="en-US" dirty="0"/>
              <a:t>Race: B, W, H, Other, Missing</a:t>
            </a:r>
          </a:p>
          <a:p>
            <a:pPr lvl="1"/>
            <a:r>
              <a:rPr lang="en-US" dirty="0"/>
              <a:t>Popular method but can produce biased estimates</a:t>
            </a:r>
          </a:p>
        </p:txBody>
      </p:sp>
    </p:spTree>
    <p:custDataLst>
      <p:tags r:id="rId1"/>
    </p:custData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  <p:tag name="ARTICULATE_SLIDE_COUNT" val="18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Metadata/LabelInfo.xml><?xml version="1.0" encoding="utf-8"?>
<clbl:labelList xmlns:clbl="http://schemas.microsoft.com/office/2020/mipLabelMetadata">
  <clbl:label id="{7893ce20-a697-4fd6-a4da-14011f6a471d}" enabled="1" method="Standard" siteId="{a8eec281-aaa3-4dae-ac9b-9a398b9215e7}" contentBits="0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766</TotalTime>
  <Words>1109</Words>
  <Application>Microsoft Office PowerPoint</Application>
  <PresentationFormat>On-screen Show (4:3)</PresentationFormat>
  <Paragraphs>158</Paragraphs>
  <Slides>21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5" baseType="lpstr">
      <vt:lpstr>Arial</vt:lpstr>
      <vt:lpstr>Calibri</vt:lpstr>
      <vt:lpstr>Wingdings</vt:lpstr>
      <vt:lpstr>Office Theme</vt:lpstr>
      <vt:lpstr>Missing Data</vt:lpstr>
      <vt:lpstr>Missing data</vt:lpstr>
      <vt:lpstr>Missing data</vt:lpstr>
      <vt:lpstr>Missing data</vt:lpstr>
      <vt:lpstr>Missing data</vt:lpstr>
      <vt:lpstr>Missing data</vt:lpstr>
      <vt:lpstr>Missing data</vt:lpstr>
      <vt:lpstr>Missing data</vt:lpstr>
      <vt:lpstr>Missing data</vt:lpstr>
      <vt:lpstr>Missing data</vt:lpstr>
      <vt:lpstr>Missing data</vt:lpstr>
      <vt:lpstr>Missing data</vt:lpstr>
      <vt:lpstr>Missing data</vt:lpstr>
      <vt:lpstr>Missing data</vt:lpstr>
      <vt:lpstr>Missing data</vt:lpstr>
      <vt:lpstr>Missing data</vt:lpstr>
      <vt:lpstr>Missing data</vt:lpstr>
      <vt:lpstr>Missing data</vt:lpstr>
      <vt:lpstr>Missing data</vt:lpstr>
      <vt:lpstr>Missing data</vt:lpstr>
      <vt:lpstr>Missing data</vt:lpstr>
    </vt:vector>
  </TitlesOfParts>
  <Company> 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Greg</dc:creator>
  <cp:lastModifiedBy>Zimmerman, Gregory</cp:lastModifiedBy>
  <cp:revision>119</cp:revision>
  <dcterms:created xsi:type="dcterms:W3CDTF">2011-03-01T15:21:42Z</dcterms:created>
  <dcterms:modified xsi:type="dcterms:W3CDTF">2025-11-03T19:49:34Z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6CAF2563-1F28-4513-8F2B-BE61F915E84A</vt:lpwstr>
  </property>
  <property fmtid="{D5CDD505-2E9C-101B-9397-08002B2CF9AE}" pid="3" name="ArticulatePath">
    <vt:lpwstr>Missing Data PPT</vt:lpwstr>
  </property>
</Properties>
</file>