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1" r:id="rId1"/>
  </p:sldMasterIdLst>
  <p:notesMasterIdLst>
    <p:notesMasterId r:id="rId18"/>
  </p:notesMasterIdLst>
  <p:sldIdLst>
    <p:sldId id="533" r:id="rId2"/>
    <p:sldId id="529" r:id="rId3"/>
    <p:sldId id="534" r:id="rId4"/>
    <p:sldId id="535" r:id="rId5"/>
    <p:sldId id="536" r:id="rId6"/>
    <p:sldId id="537" r:id="rId7"/>
    <p:sldId id="539" r:id="rId8"/>
    <p:sldId id="543" r:id="rId9"/>
    <p:sldId id="538" r:id="rId10"/>
    <p:sldId id="540" r:id="rId11"/>
    <p:sldId id="541" r:id="rId12"/>
    <p:sldId id="546" r:id="rId13"/>
    <p:sldId id="544" r:id="rId14"/>
    <p:sldId id="545" r:id="rId15"/>
    <p:sldId id="542" r:id="rId16"/>
    <p:sldId id="528" r:id="rId17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935" autoAdjust="0"/>
  </p:normalViewPr>
  <p:slideViewPr>
    <p:cSldViewPr>
      <p:cViewPr varScale="1">
        <p:scale>
          <a:sx n="74" d="100"/>
          <a:sy n="74" d="100"/>
        </p:scale>
        <p:origin x="1714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FEA2E8-0EF8-4C7E-A8E2-EC5D9A82DC22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4065B5-AFF4-41B3-9912-84BC546718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931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4065B5-AFF4-41B3-9912-84BC546718D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0365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en-US" sz="1200" dirty="0">
              <a:latin typeface="Helvetica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4065B5-AFF4-41B3-9912-84BC546718D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0142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9ECAEF-871B-E318-B2D2-447EBCEB86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81E922-6A65-14A9-011D-E74F5FC182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8AF24D-884B-1A4A-C86D-365717B391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en-US" sz="1200" dirty="0">
              <a:latin typeface="Helvetica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30CEB2-D624-7676-176C-B8DBDE8CF6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4065B5-AFF4-41B3-9912-84BC546718D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4574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CC3A94-A499-9A6A-292D-0F5D6EF239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0C6FE2-B396-43DC-DDC2-7AA881A4C8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65D681-8F6C-897D-5432-0061871318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dirty="0">
                <a:latin typeface="Helvetica" panose="020B0604020202020204" pitchFamily="34" charset="0"/>
              </a:rPr>
              <a:t>Readme: project title and description, instructions, any issues to point out and files to use.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F0E975-2F25-5E62-CF00-9DC00CE3F2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4065B5-AFF4-41B3-9912-84BC546718D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551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48A49F-205E-AD7B-3936-3FE1EF7D27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CB4923-A137-3E44-1F0F-3D1FA884A5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3ED39C-620C-BE8A-E767-414C4B4A5E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en-US" sz="1200" dirty="0">
              <a:latin typeface="Helvetica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BC13B-662D-3F60-4FCD-C6F3C09D0F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4065B5-AFF4-41B3-9912-84BC546718D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4251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F3713-FAE2-9826-CF77-E980464531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4E5539-4705-DFFD-1BA7-21E1427102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A94286-639D-DF59-6E3D-5088E8ED6E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dirty="0">
                <a:latin typeface="Helvetica" panose="020B0604020202020204" pitchFamily="34" charset="0"/>
              </a:rPr>
              <a:t>(I’ll talk briefly about reducing user error strategies; Greg will cover how to handle missing data)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D98994-A286-83DA-9998-B3C959B186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4065B5-AFF4-41B3-9912-84BC546718D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7577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B120F-BE72-91CF-5FA7-4E554B7C59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EA5395-F1EA-A0DD-01D0-65E5C7BEBD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A721A4-9795-44ED-47AC-02569B2CDD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dirty="0">
                <a:latin typeface="Helvetica" panose="020B0604020202020204" pitchFamily="34" charset="0"/>
              </a:rPr>
              <a:t>For my comp paper; first time I needed to really find my own style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dirty="0">
                <a:latin typeface="Helvetica" panose="020B0604020202020204" pitchFamily="34" charset="0"/>
              </a:rPr>
              <a:t>(Set more off: enables continuous display of output, without interruptions)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en-US" sz="1200" dirty="0">
              <a:latin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dirty="0">
                <a:latin typeface="Helvetica" panose="020B0604020202020204" pitchFamily="34" charset="0"/>
              </a:rPr>
              <a:t>Stata/SE 17 .do file presented here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349476-0133-9733-3A03-F606F0FC78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4065B5-AFF4-41B3-9912-84BC546718D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6616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F25494-52B5-6EF2-03FD-9311B1E1DF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7D80C1-F0B4-4F9F-FECC-4C3F905E48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2F7589-A2E7-A835-3AAC-5B1E42DD3D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en-US" sz="1200" dirty="0">
              <a:latin typeface="Helvetica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B16F55-86E6-4C4F-BF2B-DEE6866AF4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4065B5-AFF4-41B3-9912-84BC546718D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9478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0C87B-B94D-8B8B-4763-008AB943BE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12F546-AEC3-1EE7-E8D5-3C2A6033D4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BB7EE5-7873-5909-EE13-074BE2E0BB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dirty="0">
                <a:latin typeface="Helvetica" panose="020B0604020202020204" pitchFamily="34" charset="0"/>
              </a:rPr>
              <a:t>(e.g., copy/paste errors)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500B25-EF51-B35B-231F-71953D0D50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4065B5-AFF4-41B3-9912-84BC546718D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0011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A225D5-63D8-F943-F9D6-56F743988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7E81C7-85E1-2724-4C25-F89E81D32A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659FA8-462B-34C1-3531-45D143A1F6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en-US" sz="1200" dirty="0">
              <a:latin typeface="Helvetica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9F2D2A-2737-B477-74D9-7E508C7DA3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4065B5-AFF4-41B3-9912-84BC546718D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137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A2F8D8-CA79-899B-2C7D-FC3932EC28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DF2ADF-0067-0E37-6C55-71A63B268A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73BA44-8ECC-6081-B660-A6E804F186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en-US" sz="1200" dirty="0">
              <a:latin typeface="Helvetica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A82BFD-AAEE-B1A7-8F89-32357CB7AC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4065B5-AFF4-41B3-9912-84BC546718D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9873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652022-6BBD-7408-7E29-044AB98719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CC12C1-7900-3594-A1D5-2FF35D0030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F97B13-4B3D-5F23-6AEA-6FAF2B506A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en-US" sz="1200" dirty="0">
              <a:latin typeface="Helvetica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97B806-5D77-7D1C-07BC-BB1350F13F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4065B5-AFF4-41B3-9912-84BC546718D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2194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C5B675-34D6-0DA2-4EE9-5DE55A0B5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C75101-3FD2-D1B5-56BB-DBC5B3D66F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9C559A-E84C-1CC0-10A3-A196838ECD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en-US" sz="1200" dirty="0">
              <a:latin typeface="Helvetica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8F4DBD-A48B-128F-9B94-13E20C7E87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4065B5-AFF4-41B3-9912-84BC546718D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7358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EE1F9D-66BF-B82B-6431-95D826D8CA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A5281C-3562-4A0E-D847-580746292C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750647-864C-E148-8AA4-AB3018FD64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en-US" sz="1200" dirty="0">
              <a:latin typeface="Helvetica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ED829F-8A60-382B-5961-7B9265233E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4065B5-AFF4-41B3-9912-84BC546718D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6584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489B53-FDFE-604D-15C2-86F62E04AD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4EDCE5-3676-AB1F-D3A9-8E1A72825E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BBD352-BBD0-CAE6-E5AC-2F98D106B9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en-US" sz="1200" dirty="0">
              <a:latin typeface="Helvetica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109C84-75C8-2A2F-B1BE-8C4ED442BE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4065B5-AFF4-41B3-9912-84BC546718D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183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body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 userDrawn="1"/>
        </p:nvSpPr>
        <p:spPr bwMode="auto">
          <a:xfrm>
            <a:off x="457200" y="838200"/>
            <a:ext cx="8229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3600" dirty="0">
                <a:solidFill>
                  <a:srgbClr val="C12030"/>
                </a:solidFill>
                <a:latin typeface="Helvetica CE" charset="0"/>
                <a:cs typeface="Helvetica CE" charset="0"/>
              </a:rPr>
              <a:t>Headline </a:t>
            </a:r>
            <a:r>
              <a:rPr lang="en-US" sz="3600" dirty="0" err="1">
                <a:solidFill>
                  <a:srgbClr val="C12030"/>
                </a:solidFill>
                <a:latin typeface="Helvetica CE" charset="0"/>
                <a:cs typeface="Helvetica CE" charset="0"/>
              </a:rPr>
              <a:t>Lorem</a:t>
            </a:r>
            <a:r>
              <a:rPr lang="en-US" sz="3600" dirty="0">
                <a:solidFill>
                  <a:srgbClr val="C12030"/>
                </a:solidFill>
                <a:latin typeface="Helvetica CE" charset="0"/>
                <a:cs typeface="Helvetica CE" charset="0"/>
              </a:rPr>
              <a:t> </a:t>
            </a:r>
            <a:r>
              <a:rPr lang="en-US" sz="3600" dirty="0" err="1">
                <a:solidFill>
                  <a:srgbClr val="C12030"/>
                </a:solidFill>
                <a:latin typeface="Helvetica CE" charset="0"/>
                <a:cs typeface="Helvetica CE" charset="0"/>
              </a:rPr>
              <a:t>Ipsum</a:t>
            </a:r>
            <a:br>
              <a:rPr lang="en-US" sz="3600" dirty="0">
                <a:solidFill>
                  <a:srgbClr val="C12030"/>
                </a:solidFill>
                <a:latin typeface="Helvetica CE" charset="0"/>
                <a:cs typeface="Helvetica CE" charset="0"/>
              </a:rPr>
            </a:br>
            <a:br>
              <a:rPr lang="en-US" sz="3600" dirty="0">
                <a:latin typeface="Helvetica CE" charset="0"/>
                <a:cs typeface="Helvetica CE" charset="0"/>
              </a:rPr>
            </a:br>
            <a:endParaRPr lang="en-US" sz="3600" dirty="0">
              <a:solidFill>
                <a:srgbClr val="C12030"/>
              </a:solidFill>
              <a:latin typeface="Helvetica CE" charset="0"/>
              <a:cs typeface="Helvetica CE" charset="0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 userDrawn="1"/>
        </p:nvSpPr>
        <p:spPr bwMode="auto">
          <a:xfrm>
            <a:off x="457200" y="1600200"/>
            <a:ext cx="8229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dirty="0">
                <a:latin typeface="ITC New Baskerville Roman" charset="0"/>
              </a:rPr>
              <a:t>Body content.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70E5C6-6EAD-4A45-BAD0-EBFDC8A6AC8F}" type="datetimeFigureOut">
              <a:rPr lang="en-US" altLang="en-US"/>
              <a:pPr/>
              <a:t>11/4/2025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B99021-6DD8-49BE-B3BE-079CBE67AE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2165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457200" y="838201"/>
            <a:ext cx="8229600" cy="762000"/>
          </a:xfrm>
          <a:prstGeom prst="rect">
            <a:avLst/>
          </a:prstGeom>
        </p:spPr>
        <p:txBody>
          <a:bodyPr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70ADEEF-F123-4B7C-8EFD-ACD680ABC528}" type="datetimeFigureOut">
              <a:rPr lang="en-US" altLang="en-US"/>
              <a:pPr/>
              <a:t>11/4/2025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03032A-5FAB-4B0E-8E99-CCCAEBE38C4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3242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06900"/>
            <a:ext cx="8229600" cy="1304421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906713"/>
            <a:ext cx="8229600" cy="14366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0610CB1-57D2-4691-86E6-98EF5770DD99}" type="datetimeFigureOut">
              <a:rPr lang="en-US" altLang="en-US"/>
              <a:pPr/>
              <a:t>11/4/2025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05DAE0-CD90-4747-98C6-6A6BD0A8D19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4524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457200" y="838201"/>
            <a:ext cx="8229600" cy="762000"/>
          </a:xfrm>
          <a:prstGeom prst="rect">
            <a:avLst/>
          </a:prstGeom>
        </p:spPr>
        <p:txBody>
          <a:bodyPr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65E4871-399F-4BDA-A098-3750BD345946}" type="datetimeFigureOut">
              <a:rPr lang="en-US" altLang="en-US"/>
              <a:pPr/>
              <a:t>11/4/2025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F7B71C-E8D7-4050-9B84-87AA3724C8A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8445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8080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63349D6-0762-4D2D-98E2-3CF338F7AB50}" type="datetimeFigureOut">
              <a:rPr lang="en-US" altLang="en-US"/>
              <a:pPr/>
              <a:t>11/4/2025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A31565-0CC2-4C78-8CD7-217FD598A30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1163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162"/>
            <a:ext cx="8229600" cy="96043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93B1BB8-AA23-4B49-A599-1A37592C1CFD}" type="datetimeFigureOut">
              <a:rPr lang="en-US" altLang="en-US"/>
              <a:pPr/>
              <a:t>11/4/2025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EA7A3D-53E5-40E7-953B-4D878A30A1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3393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E036B1-971D-4F8C-B970-59C36F5C1222}" type="datetimeFigureOut">
              <a:rPr lang="en-US" altLang="en-US"/>
              <a:pPr/>
              <a:t>11/4/2025</a:t>
            </a:fld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7D9775-E7AF-4A43-BEAF-39808E02625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5277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3008313" cy="67310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762000"/>
            <a:ext cx="5111750" cy="53641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5149B66-C823-4100-97E4-B4C9B8C443CC}" type="datetimeFigureOut">
              <a:rPr lang="en-US" altLang="en-US"/>
              <a:pPr/>
              <a:t>11/4/2025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553EFB-EA21-413B-9C5D-EEDD2DA373A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6622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838199"/>
            <a:ext cx="5486400" cy="388937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73CD60E-807F-44F3-9841-468BD1F476D8}" type="datetimeFigureOut">
              <a:rPr lang="en-US" altLang="en-US"/>
              <a:pPr/>
              <a:t>11/4/2025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90F68D-A6D5-4C22-864F-AFCF5FCD42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5641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titl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35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9" descr="titl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1241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E4900249-E9A3-4E11-9BC1-82C126FC85B7}" type="datetimeFigureOut">
              <a:rPr lang="en-US" altLang="en-US"/>
              <a:pPr/>
              <a:t>11/4/2025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C9E0166A-0F72-42FE-9F4C-2AB00E7AE3C1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3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762000"/>
            <a:ext cx="822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pic>
        <p:nvPicPr>
          <p:cNvPr id="1031" name="Picture 1" descr="red_neu_logo.png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74638"/>
            <a:ext cx="2743200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 userDrawn="1"/>
        </p:nvCxnSpPr>
        <p:spPr>
          <a:xfrm>
            <a:off x="457200" y="609600"/>
            <a:ext cx="82296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7" r:id="rId10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C12030"/>
          </a:solidFill>
          <a:latin typeface="Helvetica"/>
          <a:ea typeface="MS PGothic" panose="020B0600070205080204" pitchFamily="34" charset="-128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C12030"/>
          </a:solidFill>
          <a:latin typeface="Helvetica" pitchFamily="34" charset="0"/>
          <a:ea typeface="MS PGothic" panose="020B0600070205080204" pitchFamily="34" charset="-128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C12030"/>
          </a:solidFill>
          <a:latin typeface="Helvetica" pitchFamily="34" charset="0"/>
          <a:ea typeface="MS PGothic" panose="020B0600070205080204" pitchFamily="34" charset="-128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C12030"/>
          </a:solidFill>
          <a:latin typeface="Helvetica" pitchFamily="34" charset="0"/>
          <a:ea typeface="MS PGothic" panose="020B0600070205080204" pitchFamily="34" charset="-128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C12030"/>
          </a:solidFill>
          <a:latin typeface="Helvetica" pitchFamily="34" charset="0"/>
          <a:ea typeface="MS PGothic" panose="020B0600070205080204" pitchFamily="34" charset="-128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600">
          <a:solidFill>
            <a:srgbClr val="C12030"/>
          </a:solidFill>
          <a:latin typeface="Helvetica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600">
          <a:solidFill>
            <a:srgbClr val="C12030"/>
          </a:solidFill>
          <a:latin typeface="Helvetica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600">
          <a:solidFill>
            <a:srgbClr val="C12030"/>
          </a:solidFill>
          <a:latin typeface="Helvetica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600">
          <a:solidFill>
            <a:srgbClr val="C12030"/>
          </a:solidFill>
          <a:latin typeface="Helvetica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Helvetica"/>
          <a:ea typeface="MS PGothic" panose="020B0600070205080204" pitchFamily="34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Helvetica"/>
          <a:ea typeface="MS PGothic" panose="020B0600070205080204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Helvetica"/>
          <a:ea typeface="MS PGothic" panose="020B0600070205080204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Helvetica"/>
          <a:ea typeface="MS PGothic" panose="020B0600070205080204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Helvetica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megandenver.net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E472D26A-2AA9-1EDD-B4DA-D144194705E5}"/>
              </a:ext>
            </a:extLst>
          </p:cNvPr>
          <p:cNvSpPr txBox="1">
            <a:spLocks/>
          </p:cNvSpPr>
          <p:nvPr/>
        </p:nvSpPr>
        <p:spPr>
          <a:xfrm>
            <a:off x="457200" y="2133600"/>
            <a:ext cx="8229600" cy="1905000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C12030"/>
                </a:solidFill>
                <a:latin typeface="Helvetica"/>
                <a:ea typeface="MS PGothic" panose="020B0600070205080204" pitchFamily="34" charset="-128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C12030"/>
                </a:solidFill>
                <a:latin typeface="Helvetica" pitchFamily="34" charset="0"/>
                <a:ea typeface="MS PGothic" panose="020B0600070205080204" pitchFamily="34" charset="-128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C12030"/>
                </a:solidFill>
                <a:latin typeface="Helvetica" pitchFamily="34" charset="0"/>
                <a:ea typeface="MS PGothic" panose="020B0600070205080204" pitchFamily="34" charset="-128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C12030"/>
                </a:solidFill>
                <a:latin typeface="Helvetica" pitchFamily="34" charset="0"/>
                <a:ea typeface="MS PGothic" panose="020B0600070205080204" pitchFamily="34" charset="-128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C12030"/>
                </a:solidFill>
                <a:latin typeface="Helvetica" pitchFamily="34" charset="0"/>
                <a:ea typeface="MS PGothic" panose="020B0600070205080204" pitchFamily="34" charset="-128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C12030"/>
                </a:solidFill>
                <a:latin typeface="Helvetica" pitchFamily="34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C12030"/>
                </a:solidFill>
                <a:latin typeface="Helvetica" pitchFamily="34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C12030"/>
                </a:solidFill>
                <a:latin typeface="Helvetica" pitchFamily="34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C12030"/>
                </a:solidFill>
                <a:latin typeface="Helvetica" pitchFamily="34" charset="0"/>
              </a:defRPr>
            </a:lvl9pPr>
          </a:lstStyle>
          <a:p>
            <a:r>
              <a:rPr lang="en-US" dirty="0">
                <a:latin typeface="Helvetica" panose="020B0604020202020204" pitchFamily="34" charset="0"/>
              </a:rPr>
              <a:t>Data Cleaning/Management Tips</a:t>
            </a:r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4F160626-8480-BFB2-B132-C5944A1540BB}"/>
              </a:ext>
            </a:extLst>
          </p:cNvPr>
          <p:cNvSpPr txBox="1">
            <a:spLocks/>
          </p:cNvSpPr>
          <p:nvPr/>
        </p:nvSpPr>
        <p:spPr>
          <a:xfrm>
            <a:off x="216040" y="3733800"/>
            <a:ext cx="8915400" cy="2971800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C12030"/>
                </a:solidFill>
                <a:latin typeface="Helvetica"/>
                <a:ea typeface="MS PGothic" panose="020B0600070205080204" pitchFamily="34" charset="-128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C12030"/>
                </a:solidFill>
                <a:latin typeface="Helvetica" pitchFamily="34" charset="0"/>
                <a:ea typeface="MS PGothic" panose="020B0600070205080204" pitchFamily="34" charset="-128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C12030"/>
                </a:solidFill>
                <a:latin typeface="Helvetica" pitchFamily="34" charset="0"/>
                <a:ea typeface="MS PGothic" panose="020B0600070205080204" pitchFamily="34" charset="-128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C12030"/>
                </a:solidFill>
                <a:latin typeface="Helvetica" pitchFamily="34" charset="0"/>
                <a:ea typeface="MS PGothic" panose="020B0600070205080204" pitchFamily="34" charset="-128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C12030"/>
                </a:solidFill>
                <a:latin typeface="Helvetica" pitchFamily="34" charset="0"/>
                <a:ea typeface="MS PGothic" panose="020B0600070205080204" pitchFamily="34" charset="-128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C12030"/>
                </a:solidFill>
                <a:latin typeface="Helvetica" pitchFamily="34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C12030"/>
                </a:solidFill>
                <a:latin typeface="Helvetica" pitchFamily="34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C12030"/>
                </a:solidFill>
                <a:latin typeface="Helvetica" pitchFamily="34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C12030"/>
                </a:solidFill>
                <a:latin typeface="Helvetica" pitchFamily="34" charset="0"/>
              </a:defRPr>
            </a:lvl9pPr>
          </a:lstStyle>
          <a:p>
            <a:r>
              <a:rPr lang="en-US" altLang="en-US" sz="2800" dirty="0">
                <a:solidFill>
                  <a:schemeClr val="tx1"/>
                </a:solidFill>
                <a:latin typeface="Helvetica" panose="020B0604020202020204" pitchFamily="34" charset="0"/>
              </a:rPr>
              <a:t>Megan Denver/Greg Zimmerman</a:t>
            </a:r>
          </a:p>
          <a:p>
            <a:r>
              <a:rPr lang="en-US" altLang="en-US" sz="2800" dirty="0">
                <a:solidFill>
                  <a:schemeClr val="tx1"/>
                </a:solidFill>
                <a:latin typeface="Helvetica" panose="020B0604020202020204" pitchFamily="34" charset="0"/>
              </a:rPr>
              <a:t>CRL &amp; LVDL Meeting, 11/4/25</a:t>
            </a:r>
          </a:p>
          <a:p>
            <a:endParaRPr lang="en-US" altLang="en-US" sz="2800" dirty="0">
              <a:solidFill>
                <a:schemeClr val="tx1"/>
              </a:solidFill>
              <a:latin typeface="Helvetica" panose="020B0604020202020204" pitchFamily="34" charset="0"/>
            </a:endParaRPr>
          </a:p>
          <a:p>
            <a:endParaRPr lang="en-US" altLang="en-US" sz="2800" dirty="0">
              <a:solidFill>
                <a:schemeClr val="tx1"/>
              </a:solidFill>
              <a:latin typeface="Helvetica" panose="020B0604020202020204" pitchFamily="34" charset="0"/>
            </a:endParaRPr>
          </a:p>
          <a:p>
            <a:r>
              <a:rPr lang="en-US" altLang="en-US" sz="2800" dirty="0">
                <a:solidFill>
                  <a:schemeClr val="tx1"/>
                </a:solidFill>
                <a:latin typeface="Helvetica" panose="020B0604020202020204" pitchFamily="34" charset="0"/>
              </a:rPr>
              <a:t>Slides available online:</a:t>
            </a:r>
          </a:p>
          <a:p>
            <a:r>
              <a:rPr lang="en-US" altLang="en-US" sz="2200" dirty="0">
                <a:solidFill>
                  <a:schemeClr val="tx1"/>
                </a:solidFill>
                <a:latin typeface="Helvetica" panose="020B0604020202020204" pitchFamily="34" charset="0"/>
                <a:hlinkClick r:id="rId3"/>
              </a:rPr>
              <a:t>https://megandenver.net/</a:t>
            </a:r>
            <a:endParaRPr lang="en-US" altLang="en-US" sz="2200" dirty="0">
              <a:solidFill>
                <a:schemeClr val="tx1"/>
              </a:solidFill>
              <a:latin typeface="Helvetica" panose="020B0604020202020204" pitchFamily="34" charset="0"/>
            </a:endParaRPr>
          </a:p>
          <a:p>
            <a:endParaRPr lang="en-US" altLang="en-US" sz="2200" dirty="0">
              <a:solidFill>
                <a:schemeClr val="tx1"/>
              </a:solidFill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94597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2"/>
          <p:cNvSpPr>
            <a:spLocks noGrp="1"/>
          </p:cNvSpPr>
          <p:nvPr>
            <p:ph type="ctrTitle"/>
          </p:nvPr>
        </p:nvSpPr>
        <p:spPr>
          <a:xfrm>
            <a:off x="457200" y="914400"/>
            <a:ext cx="8229600" cy="762000"/>
          </a:xfrm>
        </p:spPr>
        <p:txBody>
          <a:bodyPr/>
          <a:lstStyle/>
          <a:p>
            <a:r>
              <a:rPr lang="en-US" altLang="en-US" dirty="0">
                <a:latin typeface="Helvetica" panose="020B0604020202020204" pitchFamily="34" charset="0"/>
              </a:rPr>
              <a:t>Why This Topic?</a:t>
            </a:r>
          </a:p>
        </p:txBody>
      </p:sp>
      <p:sp>
        <p:nvSpPr>
          <p:cNvPr id="12290" name="Content Placeholder 3"/>
          <p:cNvSpPr>
            <a:spLocks noGrp="1"/>
          </p:cNvSpPr>
          <p:nvPr>
            <p:ph idx="1"/>
          </p:nvPr>
        </p:nvSpPr>
        <p:spPr>
          <a:xfrm>
            <a:off x="457200" y="1981200"/>
            <a:ext cx="8458200" cy="44958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800" dirty="0">
                <a:latin typeface="Helvetica" panose="020B0604020202020204" pitchFamily="34" charset="0"/>
              </a:rPr>
              <a:t>Organization and transparency improve research</a:t>
            </a:r>
          </a:p>
          <a:p>
            <a:pPr marL="0" indent="0">
              <a:buNone/>
            </a:pPr>
            <a:endParaRPr lang="en-US" altLang="en-US" sz="2800" dirty="0">
              <a:latin typeface="Helvetica" panose="020B0604020202020204" pitchFamily="34" charset="0"/>
            </a:endParaRPr>
          </a:p>
          <a:p>
            <a:pPr marL="0" indent="0">
              <a:buNone/>
            </a:pPr>
            <a:r>
              <a:rPr lang="en-US" altLang="en-US" sz="2800" b="1" dirty="0">
                <a:latin typeface="Helvetica" panose="020B0604020202020204" pitchFamily="34" charset="0"/>
              </a:rPr>
              <a:t>Research workflow</a:t>
            </a:r>
            <a:r>
              <a:rPr lang="en-US" altLang="en-US" sz="2800" dirty="0">
                <a:latin typeface="Helvetica" panose="020B0604020202020204" pitchFamily="34" charset="0"/>
              </a:rPr>
              <a:t> = process of conducting research from conceptualization to dissemination</a:t>
            </a:r>
          </a:p>
          <a:p>
            <a:r>
              <a:rPr lang="en-US" altLang="en-US" sz="2600" dirty="0">
                <a:latin typeface="Helvetica" panose="020B0604020202020204" pitchFamily="34" charset="0"/>
              </a:rPr>
              <a:t>Everyone has a workflow</a:t>
            </a:r>
          </a:p>
        </p:txBody>
      </p:sp>
    </p:spTree>
    <p:extLst>
      <p:ext uri="{BB962C8B-B14F-4D97-AF65-F5344CB8AC3E}">
        <p14:creationId xmlns:p14="http://schemas.microsoft.com/office/powerpoint/2010/main" val="36262777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18B483-2094-DAC2-C4C6-7E0F785A9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2">
            <a:extLst>
              <a:ext uri="{FF2B5EF4-FFF2-40B4-BE49-F238E27FC236}">
                <a16:creationId xmlns:a16="http://schemas.microsoft.com/office/drawing/2014/main" id="{7612FEEE-881F-9DBB-4659-6E96C8E1F7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914400"/>
            <a:ext cx="8229600" cy="762000"/>
          </a:xfrm>
        </p:spPr>
        <p:txBody>
          <a:bodyPr/>
          <a:lstStyle/>
          <a:p>
            <a:r>
              <a:rPr lang="en-US" altLang="en-US" dirty="0">
                <a:latin typeface="Helvetica" panose="020B0604020202020204" pitchFamily="34" charset="0"/>
              </a:rPr>
              <a:t>Why This Topic?</a:t>
            </a:r>
          </a:p>
        </p:txBody>
      </p:sp>
      <p:sp>
        <p:nvSpPr>
          <p:cNvPr id="12290" name="Content Placeholder 3">
            <a:extLst>
              <a:ext uri="{FF2B5EF4-FFF2-40B4-BE49-F238E27FC236}">
                <a16:creationId xmlns:a16="http://schemas.microsoft.com/office/drawing/2014/main" id="{79CA7B6C-233E-032C-1176-B33E48CB4C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81200"/>
            <a:ext cx="8458200" cy="44958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800" dirty="0">
                <a:latin typeface="Helvetica" panose="020B0604020202020204" pitchFamily="34" charset="0"/>
              </a:rPr>
              <a:t>Problems when your workflow is…</a:t>
            </a:r>
          </a:p>
          <a:p>
            <a:r>
              <a:rPr lang="en-US" altLang="en-US" sz="2600" dirty="0">
                <a:latin typeface="Helvetica" panose="020B0604020202020204" pitchFamily="34" charset="0"/>
              </a:rPr>
              <a:t>Missing key pieces</a:t>
            </a:r>
          </a:p>
          <a:p>
            <a:r>
              <a:rPr lang="en-US" altLang="en-US" sz="2600" dirty="0">
                <a:latin typeface="Helvetica" panose="020B0604020202020204" pitchFamily="34" charset="0"/>
              </a:rPr>
              <a:t>Inconsistent across projects</a:t>
            </a:r>
          </a:p>
          <a:p>
            <a:r>
              <a:rPr lang="en-US" altLang="en-US" sz="2600" dirty="0">
                <a:latin typeface="Helvetica" panose="020B0604020202020204" pitchFamily="34" charset="0"/>
              </a:rPr>
              <a:t>Inefficient/error-prone</a:t>
            </a:r>
          </a:p>
          <a:p>
            <a:endParaRPr lang="en-US" altLang="en-US" sz="2600" dirty="0">
              <a:latin typeface="Helvetica" panose="020B0604020202020204" pitchFamily="34" charset="0"/>
            </a:endParaRPr>
          </a:p>
          <a:p>
            <a:pPr marL="0" indent="0">
              <a:buNone/>
            </a:pPr>
            <a:r>
              <a:rPr lang="en-US" altLang="en-US" sz="2800" dirty="0">
                <a:latin typeface="Helvetica" panose="020B0604020202020204" pitchFamily="34" charset="0"/>
              </a:rPr>
              <a:t>Workflows are reproducible when well organized.</a:t>
            </a:r>
          </a:p>
          <a:p>
            <a:pPr marL="0" indent="0">
              <a:buNone/>
            </a:pPr>
            <a:endParaRPr lang="en-US" altLang="en-US" sz="2800" dirty="0">
              <a:latin typeface="Helvetica" panose="020B0604020202020204" pitchFamily="34" charset="0"/>
            </a:endParaRPr>
          </a:p>
          <a:p>
            <a:pPr marL="0" indent="0">
              <a:buNone/>
            </a:pPr>
            <a:r>
              <a:rPr lang="en-US" altLang="en-US" sz="2800" dirty="0">
                <a:latin typeface="Helvetica" panose="020B0604020202020204" pitchFamily="34" charset="0"/>
              </a:rPr>
              <a:t>Who are they for? Future you (revisions; if code is requested), your research team/advisor</a:t>
            </a:r>
          </a:p>
        </p:txBody>
      </p:sp>
    </p:spTree>
    <p:extLst>
      <p:ext uri="{BB962C8B-B14F-4D97-AF65-F5344CB8AC3E}">
        <p14:creationId xmlns:p14="http://schemas.microsoft.com/office/powerpoint/2010/main" val="8538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6FD55-418F-CB24-EF55-DBB6E80ED2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2">
            <a:extLst>
              <a:ext uri="{FF2B5EF4-FFF2-40B4-BE49-F238E27FC236}">
                <a16:creationId xmlns:a16="http://schemas.microsoft.com/office/drawing/2014/main" id="{75070BCD-8337-B314-7528-DD2CBB96EF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914400"/>
            <a:ext cx="8229600" cy="762000"/>
          </a:xfrm>
        </p:spPr>
        <p:txBody>
          <a:bodyPr/>
          <a:lstStyle/>
          <a:p>
            <a:r>
              <a:rPr lang="en-US" altLang="en-US" dirty="0">
                <a:latin typeface="Helvetica" panose="020B0604020202020204" pitchFamily="34" charset="0"/>
              </a:rPr>
              <a:t>How Do You Stay Organized?</a:t>
            </a:r>
          </a:p>
        </p:txBody>
      </p:sp>
      <p:sp>
        <p:nvSpPr>
          <p:cNvPr id="12290" name="Content Placeholder 3">
            <a:extLst>
              <a:ext uri="{FF2B5EF4-FFF2-40B4-BE49-F238E27FC236}">
                <a16:creationId xmlns:a16="http://schemas.microsoft.com/office/drawing/2014/main" id="{29779A2B-7028-901D-B6C6-B881D9E0EE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81200"/>
            <a:ext cx="8458200" cy="4495800"/>
          </a:xfrm>
        </p:spPr>
        <p:txBody>
          <a:bodyPr/>
          <a:lstStyle/>
          <a:p>
            <a:r>
              <a:rPr lang="en-US" altLang="en-US" sz="2800" dirty="0">
                <a:latin typeface="Helvetica" panose="020B0604020202020204" pitchFamily="34" charset="0"/>
              </a:rPr>
              <a:t>Citation software</a:t>
            </a:r>
          </a:p>
          <a:p>
            <a:r>
              <a:rPr lang="en-US" altLang="en-US" sz="2800" dirty="0">
                <a:latin typeface="Helvetica" panose="020B0604020202020204" pitchFamily="34" charset="0"/>
              </a:rPr>
              <a:t>Hierarchical folder structures</a:t>
            </a:r>
          </a:p>
          <a:p>
            <a:r>
              <a:rPr lang="en-US" altLang="en-US" sz="2800" dirty="0">
                <a:latin typeface="Helvetica" panose="020B0604020202020204" pitchFamily="34" charset="0"/>
              </a:rPr>
              <a:t>Consistent/clear naming/label structure</a:t>
            </a:r>
          </a:p>
          <a:p>
            <a:r>
              <a:rPr lang="en-US" altLang="en-US" sz="2800" dirty="0">
                <a:latin typeface="Helvetica" panose="020B0604020202020204" pitchFamily="34" charset="0"/>
              </a:rPr>
              <a:t>Careful documentation of code (comments, README files, data dictionaries/codebooks)</a:t>
            </a:r>
          </a:p>
          <a:p>
            <a:r>
              <a:rPr lang="en-US" altLang="en-US" sz="2800" dirty="0">
                <a:latin typeface="Helvetica" panose="020B0604020202020204" pitchFamily="34" charset="0"/>
              </a:rPr>
              <a:t>Knowing the best strategies for handling your data (merging, missingness)</a:t>
            </a:r>
          </a:p>
          <a:p>
            <a:pPr marL="0" indent="0">
              <a:buNone/>
            </a:pPr>
            <a:endParaRPr lang="en-US" altLang="en-US" sz="2800" dirty="0">
              <a:latin typeface="Helvetica" panose="020B0604020202020204" pitchFamily="34" charset="0"/>
            </a:endParaRPr>
          </a:p>
          <a:p>
            <a:pPr marL="0" indent="0">
              <a:buNone/>
            </a:pPr>
            <a:endParaRPr lang="en-US" altLang="en-US" sz="2800" dirty="0"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054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 uiExpan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E850E0-E825-203F-950D-97A7A1039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2">
            <a:extLst>
              <a:ext uri="{FF2B5EF4-FFF2-40B4-BE49-F238E27FC236}">
                <a16:creationId xmlns:a16="http://schemas.microsoft.com/office/drawing/2014/main" id="{F3D2F006-3177-4220-666D-84C2D9097F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914400"/>
            <a:ext cx="8229600" cy="762000"/>
          </a:xfrm>
        </p:spPr>
        <p:txBody>
          <a:bodyPr/>
          <a:lstStyle/>
          <a:p>
            <a:r>
              <a:rPr lang="en-US" altLang="en-US" dirty="0">
                <a:latin typeface="Helvetica" panose="020B0604020202020204" pitchFamily="34" charset="0"/>
              </a:rPr>
              <a:t>Writing Clean Code (Stata)</a:t>
            </a:r>
          </a:p>
        </p:txBody>
      </p:sp>
      <p:sp>
        <p:nvSpPr>
          <p:cNvPr id="12290" name="Content Placeholder 3">
            <a:extLst>
              <a:ext uri="{FF2B5EF4-FFF2-40B4-BE49-F238E27FC236}">
                <a16:creationId xmlns:a16="http://schemas.microsoft.com/office/drawing/2014/main" id="{FD2B6C1F-D15D-8EBC-350F-4BD435A174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81200"/>
            <a:ext cx="8458200" cy="44958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800" dirty="0">
                <a:latin typeface="Helvetica" panose="020B0604020202020204" pitchFamily="34" charset="0"/>
              </a:rPr>
              <a:t>Data quality considerations include if data are…</a:t>
            </a:r>
          </a:p>
          <a:p>
            <a:r>
              <a:rPr lang="en-US" altLang="en-US" sz="2800" i="1" dirty="0">
                <a:latin typeface="Helvetica" panose="020B0604020202020204" pitchFamily="34" charset="0"/>
              </a:rPr>
              <a:t>Accurate</a:t>
            </a:r>
            <a:r>
              <a:rPr lang="en-US" altLang="en-US" sz="2800" dirty="0">
                <a:latin typeface="Helvetica" panose="020B0604020202020204" pitchFamily="34" charset="0"/>
              </a:rPr>
              <a:t> (reflects values; reducing user error)</a:t>
            </a:r>
          </a:p>
          <a:p>
            <a:r>
              <a:rPr lang="en-US" altLang="en-US" sz="2800" i="1" dirty="0">
                <a:latin typeface="Helvetica" panose="020B0604020202020204" pitchFamily="34" charset="0"/>
              </a:rPr>
              <a:t>Complete</a:t>
            </a:r>
            <a:r>
              <a:rPr lang="en-US" altLang="en-US" sz="2800" dirty="0">
                <a:latin typeface="Helvetica" panose="020B0604020202020204" pitchFamily="34" charset="0"/>
              </a:rPr>
              <a:t> (no problematic missingness of people/values)</a:t>
            </a:r>
          </a:p>
          <a:p>
            <a:r>
              <a:rPr lang="en-US" altLang="en-US" sz="2800" i="1" dirty="0">
                <a:latin typeface="Helvetica" panose="020B0604020202020204" pitchFamily="34" charset="0"/>
              </a:rPr>
              <a:t>Unique</a:t>
            </a:r>
            <a:r>
              <a:rPr lang="en-US" altLang="en-US" sz="2800" dirty="0">
                <a:latin typeface="Helvetica" panose="020B0604020202020204" pitchFamily="34" charset="0"/>
              </a:rPr>
              <a:t> (removing duplicates)</a:t>
            </a:r>
          </a:p>
          <a:p>
            <a:r>
              <a:rPr lang="en-US" altLang="en-US" sz="2800" i="1" dirty="0">
                <a:latin typeface="Helvetica" panose="020B0604020202020204" pitchFamily="34" charset="0"/>
              </a:rPr>
              <a:t>Consistent</a:t>
            </a:r>
            <a:r>
              <a:rPr lang="en-US" altLang="en-US" sz="2800" dirty="0">
                <a:latin typeface="Helvetica" panose="020B0604020202020204" pitchFamily="34" charset="0"/>
              </a:rPr>
              <a:t> (if using multiple data sources, does it align/match reality)</a:t>
            </a:r>
          </a:p>
          <a:p>
            <a:endParaRPr lang="en-US" altLang="en-US" sz="2800" dirty="0">
              <a:latin typeface="Helvetica" panose="020B0604020202020204" pitchFamily="34" charset="0"/>
            </a:endParaRPr>
          </a:p>
          <a:p>
            <a:pPr marL="0" indent="0">
              <a:buNone/>
            </a:pPr>
            <a:endParaRPr lang="en-US" altLang="en-US" sz="2800" dirty="0"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75558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1CD59-EC97-8195-26DC-A2E303713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2">
            <a:extLst>
              <a:ext uri="{FF2B5EF4-FFF2-40B4-BE49-F238E27FC236}">
                <a16:creationId xmlns:a16="http://schemas.microsoft.com/office/drawing/2014/main" id="{8D931A46-1128-6B9C-95FB-16FE99477A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914400"/>
            <a:ext cx="8229600" cy="762000"/>
          </a:xfrm>
        </p:spPr>
        <p:txBody>
          <a:bodyPr/>
          <a:lstStyle/>
          <a:p>
            <a:r>
              <a:rPr lang="en-US" altLang="en-US" dirty="0">
                <a:latin typeface="Helvetica" panose="020B0604020202020204" pitchFamily="34" charset="0"/>
              </a:rPr>
              <a:t>Today, Focusing On…</a:t>
            </a:r>
          </a:p>
        </p:txBody>
      </p:sp>
      <p:sp>
        <p:nvSpPr>
          <p:cNvPr id="12290" name="Content Placeholder 3">
            <a:extLst>
              <a:ext uri="{FF2B5EF4-FFF2-40B4-BE49-F238E27FC236}">
                <a16:creationId xmlns:a16="http://schemas.microsoft.com/office/drawing/2014/main" id="{CCBB520E-0066-4822-4AE0-C4A6232A24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81200"/>
            <a:ext cx="8458200" cy="4495800"/>
          </a:xfrm>
        </p:spPr>
        <p:txBody>
          <a:bodyPr/>
          <a:lstStyle/>
          <a:p>
            <a:r>
              <a:rPr lang="en-US" altLang="en-US" sz="2800" i="1" dirty="0">
                <a:latin typeface="Helvetica" panose="020B0604020202020204" pitchFamily="34" charset="0"/>
              </a:rPr>
              <a:t>Accurate</a:t>
            </a:r>
            <a:r>
              <a:rPr lang="en-US" altLang="en-US" sz="2800" dirty="0">
                <a:latin typeface="Helvetica" panose="020B0604020202020204" pitchFamily="34" charset="0"/>
              </a:rPr>
              <a:t> (reflects values; </a:t>
            </a:r>
            <a:r>
              <a:rPr lang="en-US" altLang="en-US" sz="2800" b="1" dirty="0">
                <a:latin typeface="Helvetica" panose="020B0604020202020204" pitchFamily="34" charset="0"/>
              </a:rPr>
              <a:t>reducing user error</a:t>
            </a:r>
            <a:r>
              <a:rPr lang="en-US" altLang="en-US" sz="2800" dirty="0">
                <a:latin typeface="Helvetica" panose="020B0604020202020204" pitchFamily="34" charset="0"/>
              </a:rPr>
              <a:t>)</a:t>
            </a:r>
          </a:p>
          <a:p>
            <a:r>
              <a:rPr lang="en-US" altLang="en-US" sz="2800" i="1" dirty="0">
                <a:latin typeface="Helvetica" panose="020B0604020202020204" pitchFamily="34" charset="0"/>
              </a:rPr>
              <a:t>Complete</a:t>
            </a:r>
            <a:r>
              <a:rPr lang="en-US" altLang="en-US" sz="2800" dirty="0">
                <a:latin typeface="Helvetica" panose="020B0604020202020204" pitchFamily="34" charset="0"/>
              </a:rPr>
              <a:t> (no problematic </a:t>
            </a:r>
            <a:r>
              <a:rPr lang="en-US" altLang="en-US" sz="2800" b="1" dirty="0">
                <a:latin typeface="Helvetica" panose="020B0604020202020204" pitchFamily="34" charset="0"/>
              </a:rPr>
              <a:t>missingness </a:t>
            </a:r>
            <a:r>
              <a:rPr lang="en-US" altLang="en-US" sz="2800" dirty="0">
                <a:latin typeface="Helvetica" panose="020B0604020202020204" pitchFamily="34" charset="0"/>
              </a:rPr>
              <a:t>of people/values)</a:t>
            </a:r>
          </a:p>
          <a:p>
            <a:pPr marL="0" indent="0">
              <a:buNone/>
            </a:pPr>
            <a:endParaRPr lang="en-US" altLang="en-US" sz="2800" dirty="0">
              <a:latin typeface="Helvetica" panose="020B0604020202020204" pitchFamily="34" charset="0"/>
            </a:endParaRPr>
          </a:p>
          <a:p>
            <a:pPr marL="0" indent="0">
              <a:buNone/>
            </a:pPr>
            <a:endParaRPr lang="en-US" altLang="en-US" sz="2800" dirty="0"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83333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FFC1BF-3BA5-7C00-88E8-89D8A5ED2C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2">
            <a:extLst>
              <a:ext uri="{FF2B5EF4-FFF2-40B4-BE49-F238E27FC236}">
                <a16:creationId xmlns:a16="http://schemas.microsoft.com/office/drawing/2014/main" id="{4FA4CE54-096E-93AC-59AF-1669C6D170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762000"/>
            <a:ext cx="8229600" cy="762000"/>
          </a:xfrm>
        </p:spPr>
        <p:txBody>
          <a:bodyPr/>
          <a:lstStyle/>
          <a:p>
            <a:r>
              <a:rPr lang="en-US" altLang="en-US" dirty="0">
                <a:latin typeface="Helvetica" panose="020B0604020202020204" pitchFamily="34" charset="0"/>
              </a:rPr>
              <a:t>Writing Clean Code (Stata): Comments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71E517E-A5A1-E3A1-CBC6-C56675941E4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4444"/>
          <a:stretch/>
        </p:blipFill>
        <p:spPr>
          <a:xfrm>
            <a:off x="152400" y="1600200"/>
            <a:ext cx="5584575" cy="51816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87CC77C-7DA7-F475-884C-A663ADFA1915}"/>
              </a:ext>
            </a:extLst>
          </p:cNvPr>
          <p:cNvSpPr txBox="1"/>
          <p:nvPr/>
        </p:nvSpPr>
        <p:spPr>
          <a:xfrm>
            <a:off x="5540623" y="2057400"/>
            <a:ext cx="3527177" cy="1477328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b="1" i="0" dirty="0">
                <a:effectLst/>
                <a:latin typeface="Consolas" panose="020B0609020204030204" pitchFamily="49" charset="0"/>
              </a:rPr>
              <a:t>/* */</a:t>
            </a:r>
            <a:r>
              <a:rPr lang="en-US" b="1" i="0" dirty="0">
                <a:effectLst/>
                <a:latin typeface="Roboto" panose="02000000000000000000" pitchFamily="2" charset="0"/>
              </a:rPr>
              <a:t> 	Multi-Line Comments</a:t>
            </a:r>
            <a:r>
              <a:rPr lang="en-US" b="0" i="0" dirty="0">
                <a:effectLst/>
                <a:latin typeface="Roboto" panose="02000000000000000000" pitchFamily="2" charset="0"/>
              </a:rPr>
              <a:t> </a:t>
            </a:r>
          </a:p>
          <a:p>
            <a:endParaRPr lang="en-US" dirty="0">
              <a:latin typeface="Roboto" panose="02000000000000000000" pitchFamily="2" charset="0"/>
            </a:endParaRPr>
          </a:p>
          <a:p>
            <a:r>
              <a:rPr lang="en-US" b="1" dirty="0">
                <a:latin typeface="Roboto" panose="02000000000000000000" pitchFamily="2" charset="0"/>
              </a:rPr>
              <a:t>*		Single-Line Comments</a:t>
            </a:r>
            <a:r>
              <a:rPr lang="en-US" dirty="0">
                <a:latin typeface="Roboto" panose="02000000000000000000" pitchFamily="2" charset="0"/>
              </a:rPr>
              <a:t> </a:t>
            </a:r>
          </a:p>
          <a:p>
            <a:r>
              <a:rPr lang="en-US" dirty="0">
                <a:latin typeface="Roboto" panose="02000000000000000000" pitchFamily="2" charset="0"/>
              </a:rPr>
              <a:t> 		</a:t>
            </a:r>
          </a:p>
          <a:p>
            <a:r>
              <a:rPr lang="en-US" b="1" dirty="0">
                <a:latin typeface="Roboto" panose="02000000000000000000" pitchFamily="2" charset="0"/>
              </a:rPr>
              <a:t>//		End-of-Line Comments</a:t>
            </a:r>
            <a:endParaRPr lang="en-US" b="1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220ABB6-82EF-32F7-A88C-B9BA46970C52}"/>
              </a:ext>
            </a:extLst>
          </p:cNvPr>
          <p:cNvSpPr/>
          <p:nvPr/>
        </p:nvSpPr>
        <p:spPr>
          <a:xfrm>
            <a:off x="0" y="2209800"/>
            <a:ext cx="2971800" cy="533400"/>
          </a:xfrm>
          <a:prstGeom prst="ellipse">
            <a:avLst/>
          </a:prstGeom>
          <a:noFill/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D378DF5-C408-6206-B708-82E06D4BCA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9380" y="3807643"/>
            <a:ext cx="6722220" cy="2900313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57623703-510C-C082-989D-D3EC4A49779F}"/>
              </a:ext>
            </a:extLst>
          </p:cNvPr>
          <p:cNvSpPr/>
          <p:nvPr/>
        </p:nvSpPr>
        <p:spPr>
          <a:xfrm>
            <a:off x="2819400" y="4800600"/>
            <a:ext cx="4139908" cy="304800"/>
          </a:xfrm>
          <a:prstGeom prst="ellipse">
            <a:avLst/>
          </a:prstGeom>
          <a:noFill/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747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8AAFC1-E344-C839-6589-15596B7E55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2">
            <a:extLst>
              <a:ext uri="{FF2B5EF4-FFF2-40B4-BE49-F238E27FC236}">
                <a16:creationId xmlns:a16="http://schemas.microsoft.com/office/drawing/2014/main" id="{BB5C402A-25F8-D3E4-CCD7-7904988E3B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762000"/>
            <a:ext cx="8229600" cy="762000"/>
          </a:xfrm>
        </p:spPr>
        <p:txBody>
          <a:bodyPr/>
          <a:lstStyle/>
          <a:p>
            <a:r>
              <a:rPr lang="en-US" altLang="en-US" dirty="0">
                <a:latin typeface="Helvetica" panose="020B0604020202020204" pitchFamily="34" charset="0"/>
              </a:rPr>
              <a:t>Writing Clean Code (Stata): Comments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244877-C555-9029-20CA-84A11BD3EA7F}"/>
              </a:ext>
            </a:extLst>
          </p:cNvPr>
          <p:cNvSpPr txBox="1"/>
          <p:nvPr/>
        </p:nvSpPr>
        <p:spPr>
          <a:xfrm>
            <a:off x="5540623" y="2057400"/>
            <a:ext cx="3527177" cy="1477328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b="1" i="0" dirty="0">
                <a:effectLst/>
                <a:latin typeface="Consolas" panose="020B0609020204030204" pitchFamily="49" charset="0"/>
              </a:rPr>
              <a:t>/* */</a:t>
            </a:r>
            <a:r>
              <a:rPr lang="en-US" b="1" i="0" dirty="0">
                <a:effectLst/>
                <a:latin typeface="Roboto" panose="02000000000000000000" pitchFamily="2" charset="0"/>
              </a:rPr>
              <a:t> 	Multi-Line Comments</a:t>
            </a:r>
            <a:r>
              <a:rPr lang="en-US" b="0" i="0" dirty="0">
                <a:effectLst/>
                <a:latin typeface="Roboto" panose="02000000000000000000" pitchFamily="2" charset="0"/>
              </a:rPr>
              <a:t> </a:t>
            </a:r>
          </a:p>
          <a:p>
            <a:endParaRPr lang="en-US" dirty="0">
              <a:latin typeface="Roboto" panose="02000000000000000000" pitchFamily="2" charset="0"/>
            </a:endParaRPr>
          </a:p>
          <a:p>
            <a:r>
              <a:rPr lang="en-US" b="1" dirty="0">
                <a:latin typeface="Roboto" panose="02000000000000000000" pitchFamily="2" charset="0"/>
              </a:rPr>
              <a:t>*		Single-Line Comments</a:t>
            </a:r>
            <a:r>
              <a:rPr lang="en-US" dirty="0">
                <a:latin typeface="Roboto" panose="02000000000000000000" pitchFamily="2" charset="0"/>
              </a:rPr>
              <a:t> </a:t>
            </a:r>
          </a:p>
          <a:p>
            <a:r>
              <a:rPr lang="en-US" dirty="0">
                <a:latin typeface="Roboto" panose="02000000000000000000" pitchFamily="2" charset="0"/>
              </a:rPr>
              <a:t> 		</a:t>
            </a:r>
          </a:p>
          <a:p>
            <a:r>
              <a:rPr lang="en-US" b="1" dirty="0">
                <a:latin typeface="Roboto" panose="02000000000000000000" pitchFamily="2" charset="0"/>
              </a:rPr>
              <a:t>//		End-of-Line Comments</a:t>
            </a:r>
            <a:endParaRPr lang="en-US" b="1" dirty="0"/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33F2B25C-D83E-2BFE-70BE-BA02580822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724400"/>
            <a:ext cx="8458200" cy="1752600"/>
          </a:xfrm>
        </p:spPr>
        <p:txBody>
          <a:bodyPr/>
          <a:lstStyle/>
          <a:p>
            <a:r>
              <a:rPr lang="en-US" altLang="en-US" sz="2800" dirty="0">
                <a:latin typeface="Helvetica" panose="020B0604020202020204" pitchFamily="34" charset="0"/>
              </a:rPr>
              <a:t>Questions or other commenting strategies?</a:t>
            </a:r>
          </a:p>
          <a:p>
            <a:pPr marL="0" indent="0">
              <a:buNone/>
            </a:pPr>
            <a:endParaRPr lang="en-US" altLang="en-US" sz="2800" dirty="0"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04548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85E9AE-B4AC-AC82-1CEA-70974F58A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2">
            <a:extLst>
              <a:ext uri="{FF2B5EF4-FFF2-40B4-BE49-F238E27FC236}">
                <a16:creationId xmlns:a16="http://schemas.microsoft.com/office/drawing/2014/main" id="{0ABD162E-C3C2-B7C8-6A06-439299B0F0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762000"/>
            <a:ext cx="8229600" cy="762000"/>
          </a:xfrm>
        </p:spPr>
        <p:txBody>
          <a:bodyPr/>
          <a:lstStyle/>
          <a:p>
            <a:r>
              <a:rPr lang="en-US" altLang="en-US" dirty="0">
                <a:latin typeface="Helvetica" panose="020B0604020202020204" pitchFamily="34" charset="0"/>
              </a:rPr>
              <a:t>Writing Clean Code (Stata): Loops</a:t>
            </a:r>
          </a:p>
        </p:txBody>
      </p:sp>
      <p:sp>
        <p:nvSpPr>
          <p:cNvPr id="12290" name="Content Placeholder 3">
            <a:extLst>
              <a:ext uri="{FF2B5EF4-FFF2-40B4-BE49-F238E27FC236}">
                <a16:creationId xmlns:a16="http://schemas.microsoft.com/office/drawing/2014/main" id="{8EF038AF-F0A6-C9D0-AD42-FC495DC587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81200"/>
            <a:ext cx="8458200" cy="44958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800" dirty="0">
                <a:latin typeface="Helvetica" panose="020B0604020202020204" pitchFamily="34" charset="0"/>
              </a:rPr>
              <a:t>The basic idea: condense code to reduce mistakes</a:t>
            </a:r>
          </a:p>
          <a:p>
            <a:pPr marL="0" indent="0">
              <a:buNone/>
            </a:pPr>
            <a:endParaRPr lang="en-US" altLang="en-US" sz="2800" dirty="0">
              <a:latin typeface="Helvetica" panose="020B0604020202020204" pitchFamily="34" charset="0"/>
            </a:endParaRPr>
          </a:p>
          <a:p>
            <a:pPr marL="0" indent="0">
              <a:buNone/>
            </a:pPr>
            <a:r>
              <a:rPr lang="en-US" altLang="en-US" sz="2800" dirty="0">
                <a:latin typeface="Helvetica" panose="020B0604020202020204" pitchFamily="34" charset="0"/>
              </a:rPr>
              <a:t>When it’s applicable: whenever there’s a </a:t>
            </a:r>
            <a:r>
              <a:rPr lang="en-US" altLang="en-US" sz="2800" u="sng" dirty="0">
                <a:latin typeface="Helvetica" panose="020B0604020202020204" pitchFamily="34" charset="0"/>
              </a:rPr>
              <a:t>pattern</a:t>
            </a:r>
          </a:p>
          <a:p>
            <a:pPr marL="0" indent="0">
              <a:buNone/>
            </a:pPr>
            <a:endParaRPr lang="en-US" altLang="en-US" sz="2800" dirty="0">
              <a:latin typeface="Helvetica" panose="020B0604020202020204" pitchFamily="34" charset="0"/>
            </a:endParaRPr>
          </a:p>
          <a:p>
            <a:pPr marL="0" indent="0">
              <a:buNone/>
            </a:pPr>
            <a:r>
              <a:rPr lang="en-US" altLang="en-US" sz="2800" b="1" dirty="0" err="1">
                <a:latin typeface="Helvetica" panose="020B0604020202020204" pitchFamily="34" charset="0"/>
              </a:rPr>
              <a:t>forval</a:t>
            </a:r>
            <a:r>
              <a:rPr lang="en-US" altLang="en-US" sz="2800" dirty="0">
                <a:latin typeface="Helvetica" panose="020B0604020202020204" pitchFamily="34" charset="0"/>
              </a:rPr>
              <a:t>: for each value in a variable</a:t>
            </a:r>
          </a:p>
          <a:p>
            <a:pPr marL="0" indent="0">
              <a:buNone/>
            </a:pPr>
            <a:r>
              <a:rPr lang="en-US" altLang="en-US" sz="2800" b="1" dirty="0">
                <a:latin typeface="Helvetica" panose="020B0604020202020204" pitchFamily="34" charset="0"/>
              </a:rPr>
              <a:t>foreach</a:t>
            </a:r>
            <a:r>
              <a:rPr lang="en-US" altLang="en-US" sz="2800" dirty="0">
                <a:latin typeface="Helvetica" panose="020B0604020202020204" pitchFamily="34" charset="0"/>
              </a:rPr>
              <a:t>: for each variable in a list</a:t>
            </a:r>
          </a:p>
          <a:p>
            <a:pPr marL="0" indent="0">
              <a:buNone/>
            </a:pPr>
            <a:endParaRPr lang="en-US" altLang="en-US" sz="2800" dirty="0">
              <a:latin typeface="Helvetica" panose="020B0604020202020204" pitchFamily="34" charset="0"/>
            </a:endParaRPr>
          </a:p>
          <a:p>
            <a:pPr marL="0" indent="0">
              <a:buNone/>
            </a:pPr>
            <a:endParaRPr lang="en-US" altLang="en-US" sz="2800" dirty="0"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169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897FD7-62E7-7E61-EAEA-BCA355D621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2">
            <a:extLst>
              <a:ext uri="{FF2B5EF4-FFF2-40B4-BE49-F238E27FC236}">
                <a16:creationId xmlns:a16="http://schemas.microsoft.com/office/drawing/2014/main" id="{D6D4F7E6-29E9-2633-F462-5656B3701A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027" y="762000"/>
            <a:ext cx="8811373" cy="762000"/>
          </a:xfrm>
        </p:spPr>
        <p:txBody>
          <a:bodyPr/>
          <a:lstStyle/>
          <a:p>
            <a:r>
              <a:rPr lang="en-US" altLang="en-US" sz="3500" dirty="0">
                <a:latin typeface="Helvetica" panose="020B0604020202020204" pitchFamily="34" charset="0"/>
              </a:rPr>
              <a:t>Writing Clean Code (Stata): </a:t>
            </a:r>
            <a:r>
              <a:rPr lang="en-US" altLang="en-US" sz="3500" b="1" dirty="0" err="1">
                <a:latin typeface="Helvetica" panose="020B0604020202020204" pitchFamily="34" charset="0"/>
              </a:rPr>
              <a:t>forval</a:t>
            </a:r>
            <a:r>
              <a:rPr lang="en-US" altLang="en-US" sz="3500" dirty="0">
                <a:latin typeface="Helvetica" panose="020B0604020202020204" pitchFamily="34" charset="0"/>
              </a:rPr>
              <a:t> Loops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30A373-4EF6-ACC7-B436-605D1875B9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227" y="1981200"/>
            <a:ext cx="8811373" cy="3562550"/>
          </a:xfrm>
          <a:prstGeom prst="rect">
            <a:avLst/>
          </a:prstGeom>
        </p:spPr>
      </p:pic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41AC5C66-A885-0FFD-6133-7AD303A8D0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943600"/>
            <a:ext cx="8458200" cy="6096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800" dirty="0">
                <a:latin typeface="Helvetica" panose="020B0604020202020204" pitchFamily="34" charset="0"/>
              </a:rPr>
              <a:t>What is this code doing?</a:t>
            </a:r>
          </a:p>
        </p:txBody>
      </p:sp>
    </p:spTree>
    <p:extLst>
      <p:ext uri="{BB962C8B-B14F-4D97-AF65-F5344CB8AC3E}">
        <p14:creationId xmlns:p14="http://schemas.microsoft.com/office/powerpoint/2010/main" val="22282895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32E933-E770-D190-BBF7-CF9CB417F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2">
            <a:extLst>
              <a:ext uri="{FF2B5EF4-FFF2-40B4-BE49-F238E27FC236}">
                <a16:creationId xmlns:a16="http://schemas.microsoft.com/office/drawing/2014/main" id="{7F13F7F7-C7B9-2522-7920-9A246544BF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" y="762000"/>
            <a:ext cx="8763000" cy="762000"/>
          </a:xfrm>
        </p:spPr>
        <p:txBody>
          <a:bodyPr/>
          <a:lstStyle/>
          <a:p>
            <a:r>
              <a:rPr lang="en-US" altLang="en-US" sz="3500" dirty="0">
                <a:latin typeface="Helvetica" panose="020B0604020202020204" pitchFamily="34" charset="0"/>
              </a:rPr>
              <a:t>Writing Clean Code (Stata): </a:t>
            </a:r>
            <a:r>
              <a:rPr lang="en-US" altLang="en-US" sz="3500" b="1" dirty="0">
                <a:latin typeface="Helvetica" panose="020B0604020202020204" pitchFamily="34" charset="0"/>
              </a:rPr>
              <a:t>foreach </a:t>
            </a:r>
            <a:r>
              <a:rPr lang="en-US" altLang="en-US" sz="3500" dirty="0">
                <a:latin typeface="Helvetica" panose="020B0604020202020204" pitchFamily="34" charset="0"/>
              </a:rPr>
              <a:t>Loops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E5012B-1454-CF0F-2177-A8BA1E0BE4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365" y="2819401"/>
            <a:ext cx="8657035" cy="1004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8661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BA8872-3DEE-4432-E061-BE3085451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2">
            <a:extLst>
              <a:ext uri="{FF2B5EF4-FFF2-40B4-BE49-F238E27FC236}">
                <a16:creationId xmlns:a16="http://schemas.microsoft.com/office/drawing/2014/main" id="{463EA328-60CE-D866-AC3F-E2C5484CBD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" y="762000"/>
            <a:ext cx="8763000" cy="762000"/>
          </a:xfrm>
        </p:spPr>
        <p:txBody>
          <a:bodyPr/>
          <a:lstStyle/>
          <a:p>
            <a:r>
              <a:rPr lang="en-US" altLang="en-US" sz="3500" dirty="0">
                <a:latin typeface="Helvetica" panose="020B0604020202020204" pitchFamily="34" charset="0"/>
              </a:rPr>
              <a:t>Writing Clean Code (Stata): </a:t>
            </a:r>
            <a:r>
              <a:rPr lang="en-US" altLang="en-US" sz="3500" b="1" dirty="0">
                <a:latin typeface="Helvetica" panose="020B0604020202020204" pitchFamily="34" charset="0"/>
              </a:rPr>
              <a:t>foreach </a:t>
            </a:r>
            <a:r>
              <a:rPr lang="en-US" altLang="en-US" sz="3500" dirty="0">
                <a:latin typeface="Helvetica" panose="020B0604020202020204" pitchFamily="34" charset="0"/>
              </a:rPr>
              <a:t>Loops</a:t>
            </a:r>
          </a:p>
        </p:txBody>
      </p:sp>
      <p:sp>
        <p:nvSpPr>
          <p:cNvPr id="12290" name="Content Placeholder 3">
            <a:extLst>
              <a:ext uri="{FF2B5EF4-FFF2-40B4-BE49-F238E27FC236}">
                <a16:creationId xmlns:a16="http://schemas.microsoft.com/office/drawing/2014/main" id="{E3E8A48E-3DFC-87D0-60F2-4802297E32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76400"/>
            <a:ext cx="8458200" cy="44958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800" dirty="0">
                <a:latin typeface="Helvetica" panose="020B0604020202020204" pitchFamily="34" charset="0"/>
              </a:rPr>
              <a:t>Can AI help you write cleaner code?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E755075-2C76-16DE-3FB3-374BDA3DD2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16" y="2836760"/>
            <a:ext cx="9144000" cy="3868840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7B82EB2F-3D83-E974-999B-A91497C0C04C}"/>
              </a:ext>
            </a:extLst>
          </p:cNvPr>
          <p:cNvSpPr/>
          <p:nvPr/>
        </p:nvSpPr>
        <p:spPr>
          <a:xfrm>
            <a:off x="0" y="5638800"/>
            <a:ext cx="2971800" cy="533400"/>
          </a:xfrm>
          <a:prstGeom prst="ellipse">
            <a:avLst/>
          </a:prstGeom>
          <a:noFill/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3490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AA4370-EFFD-809D-FFA4-25FAD0EAE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20014B2-A4DE-8D83-A3A2-05D3321701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1" y="4084163"/>
            <a:ext cx="5670886" cy="269763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2279795-29DB-A51F-B365-71EEAF5126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7107" y="2286000"/>
            <a:ext cx="6220693" cy="24577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BA9B7C0-466F-1628-C56E-5FB182A135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0918" y="2194029"/>
            <a:ext cx="6144482" cy="3238952"/>
          </a:xfrm>
          <a:prstGeom prst="rect">
            <a:avLst/>
          </a:prstGeom>
        </p:spPr>
      </p:pic>
      <p:sp>
        <p:nvSpPr>
          <p:cNvPr id="12289" name="Title 2">
            <a:extLst>
              <a:ext uri="{FF2B5EF4-FFF2-40B4-BE49-F238E27FC236}">
                <a16:creationId xmlns:a16="http://schemas.microsoft.com/office/drawing/2014/main" id="{19829828-6790-C8E1-FD0A-BCBC1B321F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" y="762000"/>
            <a:ext cx="8763000" cy="762000"/>
          </a:xfrm>
        </p:spPr>
        <p:txBody>
          <a:bodyPr/>
          <a:lstStyle/>
          <a:p>
            <a:r>
              <a:rPr lang="en-US" altLang="en-US" sz="3500" dirty="0">
                <a:latin typeface="Helvetica" panose="020B0604020202020204" pitchFamily="34" charset="0"/>
              </a:rPr>
              <a:t>Writing Clean Code (Stata): </a:t>
            </a:r>
            <a:r>
              <a:rPr lang="en-US" altLang="en-US" sz="3500" b="1" dirty="0">
                <a:latin typeface="Helvetica" panose="020B0604020202020204" pitchFamily="34" charset="0"/>
              </a:rPr>
              <a:t>foreach </a:t>
            </a:r>
            <a:r>
              <a:rPr lang="en-US" altLang="en-US" sz="3500" dirty="0">
                <a:latin typeface="Helvetica" panose="020B0604020202020204" pitchFamily="34" charset="0"/>
              </a:rPr>
              <a:t>Loops</a:t>
            </a:r>
          </a:p>
        </p:txBody>
      </p:sp>
      <p:sp>
        <p:nvSpPr>
          <p:cNvPr id="12290" name="Content Placeholder 3">
            <a:extLst>
              <a:ext uri="{FF2B5EF4-FFF2-40B4-BE49-F238E27FC236}">
                <a16:creationId xmlns:a16="http://schemas.microsoft.com/office/drawing/2014/main" id="{E08F706F-9C49-F833-BD71-25F741752A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76400"/>
            <a:ext cx="8458200" cy="44958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800" dirty="0">
                <a:latin typeface="Helvetica" panose="020B0604020202020204" pitchFamily="34" charset="0"/>
              </a:rPr>
              <a:t>Can AI help you write cleaner code?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9061E109-B63F-FF16-6778-AC5390CFB85C}"/>
              </a:ext>
            </a:extLst>
          </p:cNvPr>
          <p:cNvSpPr txBox="1">
            <a:spLocks/>
          </p:cNvSpPr>
          <p:nvPr/>
        </p:nvSpPr>
        <p:spPr bwMode="auto">
          <a:xfrm>
            <a:off x="148014" y="3012406"/>
            <a:ext cx="2518986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Helvetica"/>
                <a:ea typeface="MS PGothic" panose="020B0600070205080204" pitchFamily="34" charset="-128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Helvetica"/>
                <a:ea typeface="MS PGothic" panose="020B0600070205080204" pitchFamily="34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Helvetica"/>
                <a:ea typeface="MS PGothic" panose="020B0600070205080204" pitchFamily="34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/>
                <a:ea typeface="MS PGothic" panose="020B0600070205080204" pitchFamily="34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000" dirty="0">
                <a:latin typeface="Helvetica" panose="020B0604020202020204" pitchFamily="34" charset="0"/>
              </a:rPr>
              <a:t>(sum price for each value of foreign)</a:t>
            </a:r>
          </a:p>
        </p:txBody>
      </p:sp>
    </p:spTree>
    <p:extLst>
      <p:ext uri="{BB962C8B-B14F-4D97-AF65-F5344CB8AC3E}">
        <p14:creationId xmlns:p14="http://schemas.microsoft.com/office/powerpoint/2010/main" val="2759915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F86429-9B63-7028-885E-371E581960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2">
            <a:extLst>
              <a:ext uri="{FF2B5EF4-FFF2-40B4-BE49-F238E27FC236}">
                <a16:creationId xmlns:a16="http://schemas.microsoft.com/office/drawing/2014/main" id="{E0537C9E-2AB2-6966-99CA-5CDF42F93A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" y="762000"/>
            <a:ext cx="8763000" cy="762000"/>
          </a:xfrm>
        </p:spPr>
        <p:txBody>
          <a:bodyPr/>
          <a:lstStyle/>
          <a:p>
            <a:r>
              <a:rPr lang="en-US" altLang="en-US" sz="3500" dirty="0">
                <a:latin typeface="Helvetica" panose="020B0604020202020204" pitchFamily="34" charset="0"/>
              </a:rPr>
              <a:t>Writing Clean Code (Stata): </a:t>
            </a:r>
            <a:r>
              <a:rPr lang="en-US" altLang="en-US" sz="3500" b="1" dirty="0">
                <a:latin typeface="Helvetica" panose="020B0604020202020204" pitchFamily="34" charset="0"/>
              </a:rPr>
              <a:t>foreach </a:t>
            </a:r>
            <a:r>
              <a:rPr lang="en-US" altLang="en-US" sz="3500" dirty="0">
                <a:latin typeface="Helvetica" panose="020B0604020202020204" pitchFamily="34" charset="0"/>
              </a:rPr>
              <a:t>Loops</a:t>
            </a:r>
          </a:p>
        </p:txBody>
      </p:sp>
      <p:sp>
        <p:nvSpPr>
          <p:cNvPr id="12290" name="Content Placeholder 3">
            <a:extLst>
              <a:ext uri="{FF2B5EF4-FFF2-40B4-BE49-F238E27FC236}">
                <a16:creationId xmlns:a16="http://schemas.microsoft.com/office/drawing/2014/main" id="{A7D8BAC7-6110-F066-CD82-CA999DEE34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76400"/>
            <a:ext cx="8458200" cy="44958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800" dirty="0">
                <a:latin typeface="Helvetica" panose="020B0604020202020204" pitchFamily="34" charset="0"/>
              </a:rPr>
              <a:t>Can AI help you write cleaner code?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4F56D3E-27D6-9ACB-C03C-7062B2BD06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2533514"/>
            <a:ext cx="6372785" cy="4140040"/>
          </a:xfrm>
          <a:prstGeom prst="rect">
            <a:avLst/>
          </a:prstGeom>
        </p:spPr>
      </p:pic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DC0A0E2E-751C-8C9E-D740-2A8227286DB5}"/>
              </a:ext>
            </a:extLst>
          </p:cNvPr>
          <p:cNvSpPr txBox="1">
            <a:spLocks/>
          </p:cNvSpPr>
          <p:nvPr/>
        </p:nvSpPr>
        <p:spPr bwMode="auto">
          <a:xfrm>
            <a:off x="6448985" y="3581400"/>
            <a:ext cx="2618814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Helvetica"/>
                <a:ea typeface="MS PGothic" panose="020B0600070205080204" pitchFamily="34" charset="-128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Helvetica"/>
                <a:ea typeface="MS PGothic" panose="020B0600070205080204" pitchFamily="34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Helvetica"/>
                <a:ea typeface="MS PGothic" panose="020B0600070205080204" pitchFamily="34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/>
                <a:ea typeface="MS PGothic" panose="020B0600070205080204" pitchFamily="34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600" dirty="0">
                <a:latin typeface="Helvetica" panose="020B0604020202020204" pitchFamily="34" charset="0"/>
              </a:rPr>
              <a:t>Technically correct. More efficient code: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600" dirty="0">
                <a:latin typeface="Helvetica" panose="020B0604020202020204" pitchFamily="34" charset="0"/>
              </a:rPr>
              <a:t>summarize var1 var2 var3  </a:t>
            </a:r>
            <a:r>
              <a:rPr lang="en-US" altLang="en-US" sz="2800" dirty="0">
                <a:latin typeface="Helvetica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93175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B62F4-D51A-F68F-DEDD-F1BC34AFDE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2">
            <a:extLst>
              <a:ext uri="{FF2B5EF4-FFF2-40B4-BE49-F238E27FC236}">
                <a16:creationId xmlns:a16="http://schemas.microsoft.com/office/drawing/2014/main" id="{6816B57F-1777-DD7E-91D9-FC09CD8B38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762000"/>
            <a:ext cx="8229600" cy="762000"/>
          </a:xfrm>
        </p:spPr>
        <p:txBody>
          <a:bodyPr/>
          <a:lstStyle/>
          <a:p>
            <a:r>
              <a:rPr lang="en-US" altLang="en-US" dirty="0">
                <a:latin typeface="Helvetica" panose="020B0604020202020204" pitchFamily="34" charset="0"/>
              </a:rPr>
              <a:t>Writing Clean Code (Stata): Loops</a:t>
            </a:r>
          </a:p>
        </p:txBody>
      </p:sp>
      <p:sp>
        <p:nvSpPr>
          <p:cNvPr id="12290" name="Content Placeholder 3">
            <a:extLst>
              <a:ext uri="{FF2B5EF4-FFF2-40B4-BE49-F238E27FC236}">
                <a16:creationId xmlns:a16="http://schemas.microsoft.com/office/drawing/2014/main" id="{966A08F0-8D96-55F1-D7AD-14A289F048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3200400"/>
            <a:ext cx="8458200" cy="3200400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en-US" sz="2800" dirty="0">
                <a:latin typeface="Helvetica" panose="020B0604020202020204" pitchFamily="34" charset="0"/>
              </a:rPr>
              <a:t>[If time: play with practice .do file]</a:t>
            </a:r>
          </a:p>
        </p:txBody>
      </p:sp>
    </p:spTree>
    <p:extLst>
      <p:ext uri="{BB962C8B-B14F-4D97-AF65-F5344CB8AC3E}">
        <p14:creationId xmlns:p14="http://schemas.microsoft.com/office/powerpoint/2010/main" val="23900127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powerpoint_newNEU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7893ce20-a697-4fd6-a4da-14011f6a471d}" enabled="1" method="Standard" siteId="{a8eec281-aaa3-4dae-ac9b-9a398b9215e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powerpoint_newNEU</Template>
  <TotalTime>11372</TotalTime>
  <Words>524</Words>
  <Application>Microsoft Office PowerPoint</Application>
  <PresentationFormat>On-screen Show (4:3)</PresentationFormat>
  <Paragraphs>92</Paragraphs>
  <Slides>16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Calibri</vt:lpstr>
      <vt:lpstr>Consolas</vt:lpstr>
      <vt:lpstr>Helvetica</vt:lpstr>
      <vt:lpstr>Helvetica CE</vt:lpstr>
      <vt:lpstr>ITC New Baskerville Roman</vt:lpstr>
      <vt:lpstr>Roboto</vt:lpstr>
      <vt:lpstr>powerpoint_newNEU</vt:lpstr>
      <vt:lpstr>PowerPoint Presentation</vt:lpstr>
      <vt:lpstr>Why This Topic?</vt:lpstr>
      <vt:lpstr>Why This Topic?</vt:lpstr>
      <vt:lpstr>How Do You Stay Organized?</vt:lpstr>
      <vt:lpstr>Writing Clean Code (Stata)</vt:lpstr>
      <vt:lpstr>Today, Focusing On…</vt:lpstr>
      <vt:lpstr>Writing Clean Code (Stata): Comments</vt:lpstr>
      <vt:lpstr>Writing Clean Code (Stata): Comments</vt:lpstr>
      <vt:lpstr>Writing Clean Code (Stata): Loops</vt:lpstr>
      <vt:lpstr>Writing Clean Code (Stata): forval Loops</vt:lpstr>
      <vt:lpstr>Writing Clean Code (Stata): foreach Loops</vt:lpstr>
      <vt:lpstr>Writing Clean Code (Stata): foreach Loops</vt:lpstr>
      <vt:lpstr>Writing Clean Code (Stata): foreach Loops</vt:lpstr>
      <vt:lpstr>Writing Clean Code (Stata): foreach Loops</vt:lpstr>
      <vt:lpstr>Writing Clean Code (Stata): Loops</vt:lpstr>
      <vt:lpstr>PowerPoint Presentation</vt:lpstr>
    </vt:vector>
  </TitlesOfParts>
  <Company>Northeastern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m.lyons</dc:creator>
  <cp:lastModifiedBy>Denver, Megan</cp:lastModifiedBy>
  <cp:revision>539</cp:revision>
  <dcterms:created xsi:type="dcterms:W3CDTF">2010-04-13T14:21:50Z</dcterms:created>
  <dcterms:modified xsi:type="dcterms:W3CDTF">2025-11-04T14:05:41Z</dcterms:modified>
</cp:coreProperties>
</file>