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15"/>
  </p:notesMasterIdLst>
  <p:sldIdLst>
    <p:sldId id="533" r:id="rId2"/>
    <p:sldId id="529" r:id="rId3"/>
    <p:sldId id="534" r:id="rId4"/>
    <p:sldId id="535" r:id="rId5"/>
    <p:sldId id="539" r:id="rId6"/>
    <p:sldId id="543" r:id="rId7"/>
    <p:sldId id="538" r:id="rId8"/>
    <p:sldId id="540" r:id="rId9"/>
    <p:sldId id="541" r:id="rId10"/>
    <p:sldId id="546" r:id="rId11"/>
    <p:sldId id="544" r:id="rId12"/>
    <p:sldId id="545" r:id="rId13"/>
    <p:sldId id="528" r:id="rId1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35" autoAdjust="0"/>
  </p:normalViewPr>
  <p:slideViewPr>
    <p:cSldViewPr>
      <p:cViewPr varScale="1">
        <p:scale>
          <a:sx n="74" d="100"/>
          <a:sy n="74" d="100"/>
        </p:scale>
        <p:origin x="171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EA2E8-0EF8-4C7E-A8E2-EC5D9A82DC22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4065B5-AFF4-41B3-9912-84BC54671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31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36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014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ECAEF-871B-E318-B2D2-447EBCEB8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81E922-6A65-14A9-011D-E74F5FC182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8AF24D-884B-1A4A-C86D-365717B391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0CEB2-D624-7676-176C-B8DBDE8CF6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57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C3A94-A499-9A6A-292D-0F5D6EF23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0C6FE2-B396-43DC-DDC2-7AA881A4C8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65D681-8F6C-897D-5432-0061871318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latin typeface="Helvetica" panose="020B0604020202020204" pitchFamily="34" charset="0"/>
              </a:rPr>
              <a:t>Readme: project title and description, instructions, any issues to point out and files to use.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F0E975-2F25-5E62-CF00-9DC00CE3F2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55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120F-BE72-91CF-5FA7-4E554B7C5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EA5395-F1EA-A0DD-01D0-65E5C7BEBD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A721A4-9795-44ED-47AC-02569B2CD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latin typeface="Helvetica" panose="020B0604020202020204" pitchFamily="34" charset="0"/>
              </a:rPr>
              <a:t>Stata/SE 17 .do file presented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49476-0133-9733-3A03-F606F0FC78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661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25494-52B5-6EF2-03FD-9311B1E1D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7D80C1-F0B4-4F9F-FECC-4C3F905E48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2F7589-A2E7-A835-3AAC-5B1E42DD3D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16F55-86E6-4C4F-BF2B-DEE6866AF4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47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0C87B-B94D-8B8B-4763-008AB943B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12F546-AEC3-1EE7-E8D5-3C2A6033D4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BB7EE5-7873-5909-EE13-074BE2E0BB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500B25-EF51-B35B-231F-71953D0D50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001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225D5-63D8-F943-F9D6-56F743988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7E81C7-85E1-2724-4C25-F89E81D32A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659FA8-462B-34C1-3531-45D143A1F6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F2D2A-2737-B477-74D9-7E508C7DA3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13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2F8D8-CA79-899B-2C7D-FC3932EC2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DF2ADF-0067-0E37-6C55-71A63B268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3BA44-8ECC-6081-B660-A6E804F18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82BFD-AAEE-B1A7-8F89-32357CB7AC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87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52022-6BBD-7408-7E29-044AB9871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CC12C1-7900-3594-A1D5-2FF35D003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F97B13-4B3D-5F23-6AEA-6FAF2B506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97B806-5D77-7D1C-07BC-BB1350F13F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219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5B675-34D6-0DA2-4EE9-5DE55A0B5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C75101-3FD2-D1B5-56BB-DBC5B3D66F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9C559A-E84C-1CC0-10A3-A196838ECD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F4DBD-A48B-128F-9B94-13E20C7E87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735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E1F9D-66BF-B82B-6431-95D826D8C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A5281C-3562-4A0E-D847-580746292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50647-864C-E148-8AA4-AB3018FD64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D829F-8A60-382B-5961-7B9265233E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58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 userDrawn="1"/>
        </p:nvSpPr>
        <p:spPr bwMode="auto">
          <a:xfrm>
            <a:off x="457200" y="8382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3600" dirty="0">
                <a:solidFill>
                  <a:srgbClr val="C12030"/>
                </a:solidFill>
                <a:latin typeface="Helvetica CE" charset="0"/>
                <a:cs typeface="Helvetica CE" charset="0"/>
              </a:rPr>
              <a:t>Headline </a:t>
            </a:r>
            <a:r>
              <a:rPr lang="en-US" sz="3600" dirty="0" err="1">
                <a:solidFill>
                  <a:srgbClr val="C12030"/>
                </a:solidFill>
                <a:latin typeface="Helvetica CE" charset="0"/>
                <a:cs typeface="Helvetica CE" charset="0"/>
              </a:rPr>
              <a:t>Lorem</a:t>
            </a:r>
            <a:r>
              <a:rPr lang="en-US" sz="3600" dirty="0">
                <a:solidFill>
                  <a:srgbClr val="C12030"/>
                </a:solidFill>
                <a:latin typeface="Helvetica CE" charset="0"/>
                <a:cs typeface="Helvetica CE" charset="0"/>
              </a:rPr>
              <a:t> </a:t>
            </a:r>
            <a:r>
              <a:rPr lang="en-US" sz="3600" dirty="0" err="1">
                <a:solidFill>
                  <a:srgbClr val="C12030"/>
                </a:solidFill>
                <a:latin typeface="Helvetica CE" charset="0"/>
                <a:cs typeface="Helvetica CE" charset="0"/>
              </a:rPr>
              <a:t>Ipsum</a:t>
            </a:r>
            <a:br>
              <a:rPr lang="en-US" sz="3600" dirty="0">
                <a:solidFill>
                  <a:srgbClr val="C12030"/>
                </a:solidFill>
                <a:latin typeface="Helvetica CE" charset="0"/>
                <a:cs typeface="Helvetica CE" charset="0"/>
              </a:rPr>
            </a:br>
            <a:br>
              <a:rPr lang="en-US" sz="3600" dirty="0">
                <a:latin typeface="Helvetica CE" charset="0"/>
                <a:cs typeface="Helvetica CE" charset="0"/>
              </a:rPr>
            </a:br>
            <a:endParaRPr lang="en-US" sz="3600" dirty="0">
              <a:solidFill>
                <a:srgbClr val="C12030"/>
              </a:solidFill>
              <a:latin typeface="Helvetica CE" charset="0"/>
              <a:cs typeface="Helvetica CE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457200" y="1600200"/>
            <a:ext cx="822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ITC New Baskerville Roman" charset="0"/>
              </a:rPr>
              <a:t>Body content.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70E5C6-6EAD-4A45-BAD0-EBFDC8A6AC8F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B99021-6DD8-49BE-B3BE-079CBE67AE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216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57200" y="838201"/>
            <a:ext cx="8229600" cy="76200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0ADEEF-F123-4B7C-8EFD-ACD680ABC528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03032A-5FAB-4B0E-8E99-CCCAEBE38C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324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6900"/>
            <a:ext cx="8229600" cy="1304421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906713"/>
            <a:ext cx="8229600" cy="14366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610CB1-57D2-4691-86E6-98EF5770DD99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05DAE0-CD90-4747-98C6-6A6BD0A8D1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452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57200" y="838201"/>
            <a:ext cx="8229600" cy="76200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5E4871-399F-4BDA-A098-3750BD345946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7B71C-E8D7-4050-9B84-87AA3724C8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8445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3349D6-0762-4D2D-98E2-3CF338F7AB50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A31565-0CC2-4C78-8CD7-217FD598A3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1163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162"/>
            <a:ext cx="8229600" cy="9604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3B1BB8-AA23-4B49-A599-1A37592C1CFD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EA7A3D-53E5-40E7-953B-4D878A30A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3393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E036B1-971D-4F8C-B970-59C36F5C1222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D9775-E7AF-4A43-BEAF-39808E0262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527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3008313" cy="673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2000"/>
            <a:ext cx="5111750" cy="5364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149B66-C823-4100-97E4-B4C9B8C443CC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53EFB-EA21-413B-9C5D-EEDD2DA373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6622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8199"/>
            <a:ext cx="5486400" cy="38893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3CD60E-807F-44F3-9841-468BD1F476D8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90F68D-A6D5-4C22-864F-AFCF5FCD42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641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titl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9" descr="titl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241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4900249-E9A3-4E11-9BC1-82C126FC85B7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9E0166A-0F72-42FE-9F4C-2AB00E7AE3C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1031" name="Picture 1" descr="red_neu_logo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638"/>
            <a:ext cx="274320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457200" y="609600"/>
            <a:ext cx="82296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7" r:id="rId10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C12030"/>
          </a:solidFill>
          <a:latin typeface="Helvetica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Helvetica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Helvetica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Helvetica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Helvetica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egandenver.net/slid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E472D26A-2AA9-1EDD-B4DA-D144194705E5}"/>
              </a:ext>
            </a:extLst>
          </p:cNvPr>
          <p:cNvSpPr txBox="1">
            <a:spLocks/>
          </p:cNvSpPr>
          <p:nvPr/>
        </p:nvSpPr>
        <p:spPr>
          <a:xfrm>
            <a:off x="457200" y="2133600"/>
            <a:ext cx="8229600" cy="19050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C12030"/>
                </a:solidFill>
                <a:latin typeface="Helvetica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9pPr>
          </a:lstStyle>
          <a:p>
            <a:r>
              <a:rPr lang="en-US" dirty="0">
                <a:latin typeface="Helvetica" panose="020B0604020202020204" pitchFamily="34" charset="0"/>
              </a:rPr>
              <a:t>Data Cleaning/Management Tips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4F160626-8480-BFB2-B132-C5944A1540BB}"/>
              </a:ext>
            </a:extLst>
          </p:cNvPr>
          <p:cNvSpPr txBox="1">
            <a:spLocks/>
          </p:cNvSpPr>
          <p:nvPr/>
        </p:nvSpPr>
        <p:spPr>
          <a:xfrm>
            <a:off x="216040" y="3733800"/>
            <a:ext cx="8915400" cy="29718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C12030"/>
                </a:solidFill>
                <a:latin typeface="Helvetica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9pPr>
          </a:lstStyle>
          <a:p>
            <a:r>
              <a:rPr lang="en-US" altLang="en-US" sz="2800" dirty="0">
                <a:solidFill>
                  <a:schemeClr val="tx1"/>
                </a:solidFill>
                <a:latin typeface="Helvetica" panose="020B0604020202020204" pitchFamily="34" charset="0"/>
              </a:rPr>
              <a:t>Megan Denver/Greg Zimmerman</a:t>
            </a:r>
          </a:p>
          <a:p>
            <a:r>
              <a:rPr lang="en-US" altLang="en-US" sz="2800" dirty="0">
                <a:solidFill>
                  <a:schemeClr val="tx1"/>
                </a:solidFill>
                <a:latin typeface="Helvetica" panose="020B0604020202020204" pitchFamily="34" charset="0"/>
              </a:rPr>
              <a:t>CRL &amp; LVDL Meeting, 11/4/25</a:t>
            </a:r>
          </a:p>
          <a:p>
            <a:endParaRPr lang="en-US" altLang="en-US" sz="2800" dirty="0">
              <a:solidFill>
                <a:schemeClr val="tx1"/>
              </a:solidFill>
              <a:latin typeface="Helvetica" panose="020B0604020202020204" pitchFamily="34" charset="0"/>
            </a:endParaRPr>
          </a:p>
          <a:p>
            <a:endParaRPr lang="en-US" altLang="en-US" sz="2800" dirty="0">
              <a:solidFill>
                <a:schemeClr val="tx1"/>
              </a:solidFill>
              <a:latin typeface="Helvetica" panose="020B0604020202020204" pitchFamily="34" charset="0"/>
            </a:endParaRPr>
          </a:p>
          <a:p>
            <a:r>
              <a:rPr lang="en-US" altLang="en-US" sz="2800" dirty="0">
                <a:solidFill>
                  <a:schemeClr val="tx1"/>
                </a:solidFill>
                <a:latin typeface="Helvetica" panose="020B0604020202020204" pitchFamily="34" charset="0"/>
              </a:rPr>
              <a:t>Slides available online:</a:t>
            </a:r>
          </a:p>
          <a:p>
            <a:r>
              <a:rPr lang="en-US" altLang="en-US" sz="2200" dirty="0">
                <a:solidFill>
                  <a:schemeClr val="tx1"/>
                </a:solidFill>
                <a:latin typeface="Helvetica" panose="020B0604020202020204" pitchFamily="34" charset="0"/>
                <a:hlinkClick r:id="rId3"/>
              </a:rPr>
              <a:t>https://megandenver.net/slides</a:t>
            </a:r>
            <a:r>
              <a:rPr lang="en-US" altLang="en-US" sz="2200" dirty="0">
                <a:solidFill>
                  <a:schemeClr val="tx1"/>
                </a:solidFill>
                <a:latin typeface="Helvetica" panose="020B0604020202020204" pitchFamily="34" charset="0"/>
              </a:rPr>
              <a:t> </a:t>
            </a:r>
          </a:p>
          <a:p>
            <a:endParaRPr lang="en-US" altLang="en-US" sz="2200" dirty="0">
              <a:solidFill>
                <a:schemeClr val="tx1"/>
              </a:solidFill>
              <a:latin typeface="Helvetica" panose="020B0604020202020204" pitchFamily="34" charset="0"/>
            </a:endParaRPr>
          </a:p>
          <a:p>
            <a:endParaRPr lang="en-US" altLang="en-US" sz="2200" dirty="0">
              <a:solidFill>
                <a:schemeClr val="tx1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459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/>
          <p:cNvSpPr>
            <a:spLocks noGrp="1"/>
          </p:cNvSpPr>
          <p:nvPr>
            <p:ph type="ctrTitle"/>
          </p:nvPr>
        </p:nvSpPr>
        <p:spPr>
          <a:xfrm>
            <a:off x="457200" y="914400"/>
            <a:ext cx="8229600" cy="762000"/>
          </a:xfrm>
        </p:spPr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Why This Topic?</a:t>
            </a:r>
          </a:p>
        </p:txBody>
      </p:sp>
      <p:sp>
        <p:nvSpPr>
          <p:cNvPr id="12290" name="Content Placeholder 3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Organization and transparency improve research</a:t>
            </a: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800" b="1" dirty="0">
                <a:latin typeface="Helvetica" panose="020B0604020202020204" pitchFamily="34" charset="0"/>
              </a:rPr>
              <a:t>Research workflow</a:t>
            </a:r>
            <a:r>
              <a:rPr lang="en-US" altLang="en-US" sz="2800" dirty="0">
                <a:latin typeface="Helvetica" panose="020B0604020202020204" pitchFamily="34" charset="0"/>
              </a:rPr>
              <a:t> = process of conducting research from conceptualization to dissemination</a:t>
            </a:r>
          </a:p>
          <a:p>
            <a:r>
              <a:rPr lang="en-US" altLang="en-US" sz="2600" dirty="0">
                <a:latin typeface="Helvetica" panose="020B0604020202020204" pitchFamily="34" charset="0"/>
              </a:rPr>
              <a:t>Everyone has a workflow</a:t>
            </a:r>
          </a:p>
        </p:txBody>
      </p:sp>
      <p:pic>
        <p:nvPicPr>
          <p:cNvPr id="1026" name="Picture 2" descr="An upward arrow with boxes and icons in order from Research Question and question mark, to Project Management with people icon, to Literature Searching and magnifying glass, and Reading with a book, Writing with a pencil, and finally Publish Promote and Preserve with a newspaper">
            <a:extLst>
              <a:ext uri="{FF2B5EF4-FFF2-40B4-BE49-F238E27FC236}">
                <a16:creationId xmlns:a16="http://schemas.microsoft.com/office/drawing/2014/main" id="{A0D3E68F-2C53-D9A6-3C19-C3414473B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980" y="3886200"/>
            <a:ext cx="3236648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277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8B483-2094-DAC2-C4C6-7E0F785A9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7612FEEE-881F-9DBB-4659-6E96C8E1F7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914400"/>
            <a:ext cx="8229600" cy="762000"/>
          </a:xfrm>
        </p:spPr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Why This Topic?</a:t>
            </a:r>
          </a:p>
        </p:txBody>
      </p:sp>
      <p:sp>
        <p:nvSpPr>
          <p:cNvPr id="12290" name="Content Placeholder 3">
            <a:extLst>
              <a:ext uri="{FF2B5EF4-FFF2-40B4-BE49-F238E27FC236}">
                <a16:creationId xmlns:a16="http://schemas.microsoft.com/office/drawing/2014/main" id="{79CA7B6C-233E-032C-1176-B33E48CB4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Problems when your workflow is…</a:t>
            </a:r>
          </a:p>
          <a:p>
            <a:r>
              <a:rPr lang="en-US" altLang="en-US" sz="2600" dirty="0">
                <a:latin typeface="Helvetica" panose="020B0604020202020204" pitchFamily="34" charset="0"/>
              </a:rPr>
              <a:t>Missing key pieces</a:t>
            </a:r>
          </a:p>
          <a:p>
            <a:r>
              <a:rPr lang="en-US" altLang="en-US" sz="2600" dirty="0">
                <a:latin typeface="Helvetica" panose="020B0604020202020204" pitchFamily="34" charset="0"/>
              </a:rPr>
              <a:t>Inconsistent across projects</a:t>
            </a:r>
          </a:p>
          <a:p>
            <a:r>
              <a:rPr lang="en-US" altLang="en-US" sz="2600" dirty="0">
                <a:latin typeface="Helvetica" panose="020B0604020202020204" pitchFamily="34" charset="0"/>
              </a:rPr>
              <a:t>Inefficient/error-prone</a:t>
            </a:r>
          </a:p>
          <a:p>
            <a:endParaRPr lang="en-US" altLang="en-US" sz="26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Workflows are reproducible when well-organized.</a:t>
            </a: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Who are they for? Future you (revisions; if code is requested), your research team/advisor</a:t>
            </a:r>
          </a:p>
        </p:txBody>
      </p:sp>
    </p:spTree>
    <p:extLst>
      <p:ext uri="{BB962C8B-B14F-4D97-AF65-F5344CB8AC3E}">
        <p14:creationId xmlns:p14="http://schemas.microsoft.com/office/powerpoint/2010/main" val="853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6FD55-418F-CB24-EF55-DBB6E80ED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75070BCD-8337-B314-7528-DD2CBB96E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914400"/>
            <a:ext cx="8229600" cy="762000"/>
          </a:xfrm>
        </p:spPr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How Do You Stay Organized?</a:t>
            </a:r>
          </a:p>
        </p:txBody>
      </p:sp>
      <p:sp>
        <p:nvSpPr>
          <p:cNvPr id="12290" name="Content Placeholder 3">
            <a:extLst>
              <a:ext uri="{FF2B5EF4-FFF2-40B4-BE49-F238E27FC236}">
                <a16:creationId xmlns:a16="http://schemas.microsoft.com/office/drawing/2014/main" id="{29779A2B-7028-901D-B6C6-B881D9E0E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4495800"/>
          </a:xfrm>
        </p:spPr>
        <p:txBody>
          <a:bodyPr/>
          <a:lstStyle/>
          <a:p>
            <a:r>
              <a:rPr lang="en-US" altLang="en-US" sz="2800" dirty="0">
                <a:latin typeface="Helvetica" panose="020B0604020202020204" pitchFamily="34" charset="0"/>
              </a:rPr>
              <a:t>Citation software</a:t>
            </a:r>
          </a:p>
          <a:p>
            <a:r>
              <a:rPr lang="en-US" altLang="en-US" sz="2800" dirty="0">
                <a:latin typeface="Helvetica" panose="020B0604020202020204" pitchFamily="34" charset="0"/>
              </a:rPr>
              <a:t>Hierarchical folder structures</a:t>
            </a:r>
          </a:p>
          <a:p>
            <a:r>
              <a:rPr lang="en-US" altLang="en-US" sz="2800" dirty="0">
                <a:latin typeface="Helvetica" panose="020B0604020202020204" pitchFamily="34" charset="0"/>
              </a:rPr>
              <a:t>Consistent/clear naming/label structure</a:t>
            </a:r>
          </a:p>
          <a:p>
            <a:r>
              <a:rPr lang="en-US" altLang="en-US" sz="2800" dirty="0">
                <a:latin typeface="Helvetica" panose="020B0604020202020204" pitchFamily="34" charset="0"/>
              </a:rPr>
              <a:t>Careful documentation of code (comments, README files, data dictionaries/codebooks)</a:t>
            </a:r>
          </a:p>
          <a:p>
            <a:r>
              <a:rPr lang="en-US" altLang="en-US" sz="2800" dirty="0">
                <a:latin typeface="Helvetica" panose="020B0604020202020204" pitchFamily="34" charset="0"/>
              </a:rPr>
              <a:t>Knowing the best strategies for handling your data (merging, missingness, identifying duplicates)</a:t>
            </a: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5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uiExpan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FC1BF-3BA5-7C00-88E8-89D8A5ED2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4FA4CE54-096E-93AC-59AF-1669C6D17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762000"/>
            <a:ext cx="8229600" cy="762000"/>
          </a:xfrm>
        </p:spPr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Writing Clean Code (Stata): Comments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1E517E-A5A1-E3A1-CBC6-C56675941E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4444"/>
          <a:stretch/>
        </p:blipFill>
        <p:spPr>
          <a:xfrm>
            <a:off x="152400" y="1600200"/>
            <a:ext cx="5584575" cy="5181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7CC77C-7DA7-F475-884C-A663ADFA1915}"/>
              </a:ext>
            </a:extLst>
          </p:cNvPr>
          <p:cNvSpPr txBox="1"/>
          <p:nvPr/>
        </p:nvSpPr>
        <p:spPr>
          <a:xfrm>
            <a:off x="5540623" y="2057400"/>
            <a:ext cx="3527177" cy="147732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b="1" i="0" dirty="0">
                <a:effectLst/>
                <a:latin typeface="Consolas" panose="020B0609020204030204" pitchFamily="49" charset="0"/>
              </a:rPr>
              <a:t>/* */</a:t>
            </a:r>
            <a:r>
              <a:rPr lang="en-US" b="1" i="0" dirty="0">
                <a:effectLst/>
                <a:latin typeface="Roboto" panose="02000000000000000000" pitchFamily="2" charset="0"/>
              </a:rPr>
              <a:t> 	Multi-Line Comments</a:t>
            </a:r>
            <a:r>
              <a:rPr lang="en-US" b="0" i="0" dirty="0">
                <a:effectLst/>
                <a:latin typeface="Roboto" panose="02000000000000000000" pitchFamily="2" charset="0"/>
              </a:rPr>
              <a:t> </a:t>
            </a:r>
          </a:p>
          <a:p>
            <a:endParaRPr lang="en-US" dirty="0">
              <a:latin typeface="Roboto" panose="02000000000000000000" pitchFamily="2" charset="0"/>
            </a:endParaRPr>
          </a:p>
          <a:p>
            <a:r>
              <a:rPr lang="en-US" b="1" dirty="0">
                <a:latin typeface="Roboto" panose="02000000000000000000" pitchFamily="2" charset="0"/>
              </a:rPr>
              <a:t>*		Single-Line Comments</a:t>
            </a:r>
            <a:r>
              <a:rPr lang="en-US" dirty="0">
                <a:latin typeface="Roboto" panose="02000000000000000000" pitchFamily="2" charset="0"/>
              </a:rPr>
              <a:t> </a:t>
            </a:r>
          </a:p>
          <a:p>
            <a:r>
              <a:rPr lang="en-US" dirty="0">
                <a:latin typeface="Roboto" panose="02000000000000000000" pitchFamily="2" charset="0"/>
              </a:rPr>
              <a:t> 		</a:t>
            </a:r>
          </a:p>
          <a:p>
            <a:r>
              <a:rPr lang="en-US" b="1" dirty="0">
                <a:latin typeface="Roboto" panose="02000000000000000000" pitchFamily="2" charset="0"/>
              </a:rPr>
              <a:t>//		End-of-Line Comments</a:t>
            </a:r>
            <a:endParaRPr lang="en-US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220ABB6-82EF-32F7-A88C-B9BA46970C52}"/>
              </a:ext>
            </a:extLst>
          </p:cNvPr>
          <p:cNvSpPr/>
          <p:nvPr/>
        </p:nvSpPr>
        <p:spPr>
          <a:xfrm>
            <a:off x="0" y="2209800"/>
            <a:ext cx="2971800" cy="533400"/>
          </a:xfrm>
          <a:prstGeom prst="ellipse">
            <a:avLst/>
          </a:prstGeom>
          <a:noFill/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D378DF5-C408-6206-B708-82E06D4BCA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9380" y="3807643"/>
            <a:ext cx="6722220" cy="290031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57623703-510C-C082-989D-D3EC4A49779F}"/>
              </a:ext>
            </a:extLst>
          </p:cNvPr>
          <p:cNvSpPr/>
          <p:nvPr/>
        </p:nvSpPr>
        <p:spPr>
          <a:xfrm>
            <a:off x="2819400" y="4800600"/>
            <a:ext cx="4139908" cy="304800"/>
          </a:xfrm>
          <a:prstGeom prst="ellipse">
            <a:avLst/>
          </a:prstGeom>
          <a:noFill/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4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AAFC1-E344-C839-6589-15596B7E5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BB5C402A-25F8-D3E4-CCD7-7904988E3B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762000"/>
            <a:ext cx="8229600" cy="762000"/>
          </a:xfrm>
        </p:spPr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Writing Clean Code (Stata): Comments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244877-C555-9029-20CA-84A11BD3EA7F}"/>
              </a:ext>
            </a:extLst>
          </p:cNvPr>
          <p:cNvSpPr txBox="1"/>
          <p:nvPr/>
        </p:nvSpPr>
        <p:spPr>
          <a:xfrm>
            <a:off x="5540623" y="2057400"/>
            <a:ext cx="3527177" cy="147732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b="1" i="0" dirty="0">
                <a:effectLst/>
                <a:latin typeface="Consolas" panose="020B0609020204030204" pitchFamily="49" charset="0"/>
              </a:rPr>
              <a:t>/* */</a:t>
            </a:r>
            <a:r>
              <a:rPr lang="en-US" b="1" i="0" dirty="0">
                <a:effectLst/>
                <a:latin typeface="Roboto" panose="02000000000000000000" pitchFamily="2" charset="0"/>
              </a:rPr>
              <a:t> 	Multi-Line Comments</a:t>
            </a:r>
            <a:r>
              <a:rPr lang="en-US" b="0" i="0" dirty="0">
                <a:effectLst/>
                <a:latin typeface="Roboto" panose="02000000000000000000" pitchFamily="2" charset="0"/>
              </a:rPr>
              <a:t> </a:t>
            </a:r>
          </a:p>
          <a:p>
            <a:endParaRPr lang="en-US" dirty="0">
              <a:latin typeface="Roboto" panose="02000000000000000000" pitchFamily="2" charset="0"/>
            </a:endParaRPr>
          </a:p>
          <a:p>
            <a:r>
              <a:rPr lang="en-US" b="1" dirty="0">
                <a:latin typeface="Roboto" panose="02000000000000000000" pitchFamily="2" charset="0"/>
              </a:rPr>
              <a:t>*		Single-Line Comments</a:t>
            </a:r>
            <a:r>
              <a:rPr lang="en-US" dirty="0">
                <a:latin typeface="Roboto" panose="02000000000000000000" pitchFamily="2" charset="0"/>
              </a:rPr>
              <a:t> </a:t>
            </a:r>
          </a:p>
          <a:p>
            <a:r>
              <a:rPr lang="en-US" dirty="0">
                <a:latin typeface="Roboto" panose="02000000000000000000" pitchFamily="2" charset="0"/>
              </a:rPr>
              <a:t> 		</a:t>
            </a:r>
          </a:p>
          <a:p>
            <a:r>
              <a:rPr lang="en-US" b="1" dirty="0">
                <a:latin typeface="Roboto" panose="02000000000000000000" pitchFamily="2" charset="0"/>
              </a:rPr>
              <a:t>//		End-of-Line Comments</a:t>
            </a:r>
            <a:endParaRPr lang="en-US" b="1" dirty="0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33F2B25C-D83E-2BFE-70BE-BA0258082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24400"/>
            <a:ext cx="8458200" cy="1752600"/>
          </a:xfrm>
        </p:spPr>
        <p:txBody>
          <a:bodyPr/>
          <a:lstStyle/>
          <a:p>
            <a:r>
              <a:rPr lang="en-US" altLang="en-US" sz="2800" dirty="0">
                <a:latin typeface="Helvetica" panose="020B0604020202020204" pitchFamily="34" charset="0"/>
              </a:rPr>
              <a:t>Other comment/organizational strategies?</a:t>
            </a: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454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5E9AE-B4AC-AC82-1CEA-70974F58A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0ABD162E-C3C2-B7C8-6A06-439299B0F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762000"/>
            <a:ext cx="8229600" cy="762000"/>
          </a:xfrm>
        </p:spPr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Writing Clean Code (Stata): Loops</a:t>
            </a:r>
          </a:p>
        </p:txBody>
      </p:sp>
      <p:sp>
        <p:nvSpPr>
          <p:cNvPr id="12290" name="Content Placeholder 3">
            <a:extLst>
              <a:ext uri="{FF2B5EF4-FFF2-40B4-BE49-F238E27FC236}">
                <a16:creationId xmlns:a16="http://schemas.microsoft.com/office/drawing/2014/main" id="{8EF038AF-F0A6-C9D0-AD42-FC495DC58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The basic idea: condense code to reduce mistakes</a:t>
            </a: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When it’s applicable: whenever there’s a </a:t>
            </a:r>
            <a:r>
              <a:rPr lang="en-US" altLang="en-US" sz="2800" u="sng" dirty="0">
                <a:latin typeface="Helvetica" panose="020B0604020202020204" pitchFamily="34" charset="0"/>
              </a:rPr>
              <a:t>pattern</a:t>
            </a: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800" b="1" dirty="0" err="1">
                <a:latin typeface="Helvetica" panose="020B0604020202020204" pitchFamily="34" charset="0"/>
              </a:rPr>
              <a:t>forval</a:t>
            </a:r>
            <a:r>
              <a:rPr lang="en-US" altLang="en-US" sz="2800" dirty="0">
                <a:latin typeface="Helvetica" panose="020B0604020202020204" pitchFamily="34" charset="0"/>
              </a:rPr>
              <a:t>: for each value in a variable</a:t>
            </a:r>
          </a:p>
          <a:p>
            <a:pPr marL="0" indent="0">
              <a:buNone/>
            </a:pPr>
            <a:r>
              <a:rPr lang="en-US" altLang="en-US" sz="2800" b="1" dirty="0">
                <a:latin typeface="Helvetica" panose="020B0604020202020204" pitchFamily="34" charset="0"/>
              </a:rPr>
              <a:t>foreach</a:t>
            </a:r>
            <a:r>
              <a:rPr lang="en-US" altLang="en-US" sz="2800" dirty="0">
                <a:latin typeface="Helvetica" panose="020B0604020202020204" pitchFamily="34" charset="0"/>
              </a:rPr>
              <a:t>: for each variable in a list</a:t>
            </a: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16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97FD7-62E7-7E61-EAEA-BCA355D62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D6D4F7E6-29E9-2633-F462-5656B3701A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027" y="762000"/>
            <a:ext cx="8811373" cy="762000"/>
          </a:xfrm>
        </p:spPr>
        <p:txBody>
          <a:bodyPr/>
          <a:lstStyle/>
          <a:p>
            <a:r>
              <a:rPr lang="en-US" altLang="en-US" sz="3500" dirty="0">
                <a:latin typeface="Helvetica" panose="020B0604020202020204" pitchFamily="34" charset="0"/>
              </a:rPr>
              <a:t>Writing Clean Code (Stata): </a:t>
            </a:r>
            <a:r>
              <a:rPr lang="en-US" altLang="en-US" sz="3500" b="1" dirty="0" err="1">
                <a:latin typeface="Helvetica" panose="020B0604020202020204" pitchFamily="34" charset="0"/>
              </a:rPr>
              <a:t>forval</a:t>
            </a:r>
            <a:r>
              <a:rPr lang="en-US" altLang="en-US" sz="3500" dirty="0">
                <a:latin typeface="Helvetica" panose="020B0604020202020204" pitchFamily="34" charset="0"/>
              </a:rPr>
              <a:t> Loops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30A373-4EF6-ACC7-B436-605D1875B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27" y="1981200"/>
            <a:ext cx="8811373" cy="3562550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1AC5C66-A885-0FFD-6133-7AD303A8D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943600"/>
            <a:ext cx="8458200" cy="609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What is this code doing?</a:t>
            </a:r>
          </a:p>
        </p:txBody>
      </p:sp>
    </p:spTree>
    <p:extLst>
      <p:ext uri="{BB962C8B-B14F-4D97-AF65-F5344CB8AC3E}">
        <p14:creationId xmlns:p14="http://schemas.microsoft.com/office/powerpoint/2010/main" val="2228289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2E933-E770-D190-BBF7-CF9CB417F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7F13F7F7-C7B9-2522-7920-9A246544B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762000"/>
            <a:ext cx="8763000" cy="762000"/>
          </a:xfrm>
        </p:spPr>
        <p:txBody>
          <a:bodyPr/>
          <a:lstStyle/>
          <a:p>
            <a:r>
              <a:rPr lang="en-US" altLang="en-US" sz="3500" dirty="0">
                <a:latin typeface="Helvetica" panose="020B0604020202020204" pitchFamily="34" charset="0"/>
              </a:rPr>
              <a:t>Writing Clean Code (Stata): </a:t>
            </a:r>
            <a:r>
              <a:rPr lang="en-US" altLang="en-US" sz="3500" b="1" dirty="0">
                <a:latin typeface="Helvetica" panose="020B0604020202020204" pitchFamily="34" charset="0"/>
              </a:rPr>
              <a:t>foreach </a:t>
            </a:r>
            <a:r>
              <a:rPr lang="en-US" altLang="en-US" sz="3500" dirty="0">
                <a:latin typeface="Helvetica" panose="020B0604020202020204" pitchFamily="34" charset="0"/>
              </a:rPr>
              <a:t>Loops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E5012B-1454-CF0F-2177-A8BA1E0BE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365" y="2819401"/>
            <a:ext cx="8657035" cy="100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66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A8872-3DEE-4432-E061-BE3085451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463EA328-60CE-D866-AC3F-E2C5484CB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762000"/>
            <a:ext cx="8763000" cy="762000"/>
          </a:xfrm>
        </p:spPr>
        <p:txBody>
          <a:bodyPr/>
          <a:lstStyle/>
          <a:p>
            <a:r>
              <a:rPr lang="en-US" altLang="en-US" sz="3500" dirty="0">
                <a:latin typeface="Helvetica" panose="020B0604020202020204" pitchFamily="34" charset="0"/>
              </a:rPr>
              <a:t>Writing Clean Code (Stata): </a:t>
            </a:r>
            <a:r>
              <a:rPr lang="en-US" altLang="en-US" sz="3500" b="1" dirty="0">
                <a:latin typeface="Helvetica" panose="020B0604020202020204" pitchFamily="34" charset="0"/>
              </a:rPr>
              <a:t>foreach </a:t>
            </a:r>
            <a:r>
              <a:rPr lang="en-US" altLang="en-US" sz="3500" dirty="0">
                <a:latin typeface="Helvetica" panose="020B0604020202020204" pitchFamily="34" charset="0"/>
              </a:rPr>
              <a:t>Loops</a:t>
            </a:r>
          </a:p>
        </p:txBody>
      </p:sp>
      <p:sp>
        <p:nvSpPr>
          <p:cNvPr id="12290" name="Content Placeholder 3">
            <a:extLst>
              <a:ext uri="{FF2B5EF4-FFF2-40B4-BE49-F238E27FC236}">
                <a16:creationId xmlns:a16="http://schemas.microsoft.com/office/drawing/2014/main" id="{E3E8A48E-3DFC-87D0-60F2-4802297E3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Can AI help you write cleaner code?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755075-2C76-16DE-3FB3-374BDA3DD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6" y="2836760"/>
            <a:ext cx="9144000" cy="386884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B82EB2F-3D83-E974-999B-A91497C0C04C}"/>
              </a:ext>
            </a:extLst>
          </p:cNvPr>
          <p:cNvSpPr/>
          <p:nvPr/>
        </p:nvSpPr>
        <p:spPr>
          <a:xfrm>
            <a:off x="0" y="5638800"/>
            <a:ext cx="2971800" cy="533400"/>
          </a:xfrm>
          <a:prstGeom prst="ellipse">
            <a:avLst/>
          </a:prstGeom>
          <a:noFill/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349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A4370-EFFD-809D-FFA4-25FAD0EAE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0014B2-A4DE-8D83-A3A2-05D332170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1" y="4084163"/>
            <a:ext cx="5670886" cy="26976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279795-29DB-A51F-B365-71EEAF512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7107" y="2286000"/>
            <a:ext cx="6220693" cy="24577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A9B7C0-466F-1628-C56E-5FB182A135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0918" y="2194029"/>
            <a:ext cx="6144482" cy="3238952"/>
          </a:xfrm>
          <a:prstGeom prst="rect">
            <a:avLst/>
          </a:prstGeom>
        </p:spPr>
      </p:pic>
      <p:sp>
        <p:nvSpPr>
          <p:cNvPr id="12289" name="Title 2">
            <a:extLst>
              <a:ext uri="{FF2B5EF4-FFF2-40B4-BE49-F238E27FC236}">
                <a16:creationId xmlns:a16="http://schemas.microsoft.com/office/drawing/2014/main" id="{19829828-6790-C8E1-FD0A-BCBC1B321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762000"/>
            <a:ext cx="8763000" cy="762000"/>
          </a:xfrm>
        </p:spPr>
        <p:txBody>
          <a:bodyPr/>
          <a:lstStyle/>
          <a:p>
            <a:r>
              <a:rPr lang="en-US" altLang="en-US" sz="3500" dirty="0">
                <a:latin typeface="Helvetica" panose="020B0604020202020204" pitchFamily="34" charset="0"/>
              </a:rPr>
              <a:t>Writing Clean Code (Stata): </a:t>
            </a:r>
            <a:r>
              <a:rPr lang="en-US" altLang="en-US" sz="3500" b="1" dirty="0">
                <a:latin typeface="Helvetica" panose="020B0604020202020204" pitchFamily="34" charset="0"/>
              </a:rPr>
              <a:t>foreach </a:t>
            </a:r>
            <a:r>
              <a:rPr lang="en-US" altLang="en-US" sz="3500" dirty="0">
                <a:latin typeface="Helvetica" panose="020B0604020202020204" pitchFamily="34" charset="0"/>
              </a:rPr>
              <a:t>Loops</a:t>
            </a:r>
          </a:p>
        </p:txBody>
      </p:sp>
      <p:sp>
        <p:nvSpPr>
          <p:cNvPr id="12290" name="Content Placeholder 3">
            <a:extLst>
              <a:ext uri="{FF2B5EF4-FFF2-40B4-BE49-F238E27FC236}">
                <a16:creationId xmlns:a16="http://schemas.microsoft.com/office/drawing/2014/main" id="{E08F706F-9C49-F833-BD71-25F741752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Can AI help you write cleaner code?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061E109-B63F-FF16-6778-AC5390CFB85C}"/>
              </a:ext>
            </a:extLst>
          </p:cNvPr>
          <p:cNvSpPr txBox="1">
            <a:spLocks/>
          </p:cNvSpPr>
          <p:nvPr/>
        </p:nvSpPr>
        <p:spPr bwMode="auto">
          <a:xfrm>
            <a:off x="148014" y="3012406"/>
            <a:ext cx="2518986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dirty="0">
                <a:latin typeface="Helvetica" panose="020B0604020202020204" pitchFamily="34" charset="0"/>
              </a:rPr>
              <a:t>(sum price for each value of foreign)</a:t>
            </a:r>
          </a:p>
        </p:txBody>
      </p:sp>
    </p:spTree>
    <p:extLst>
      <p:ext uri="{BB962C8B-B14F-4D97-AF65-F5344CB8AC3E}">
        <p14:creationId xmlns:p14="http://schemas.microsoft.com/office/powerpoint/2010/main" val="275991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86429-9B63-7028-885E-371E58196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E0537C9E-2AB2-6966-99CA-5CDF42F93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762000"/>
            <a:ext cx="8763000" cy="762000"/>
          </a:xfrm>
        </p:spPr>
        <p:txBody>
          <a:bodyPr/>
          <a:lstStyle/>
          <a:p>
            <a:r>
              <a:rPr lang="en-US" altLang="en-US" sz="3500" dirty="0">
                <a:latin typeface="Helvetica" panose="020B0604020202020204" pitchFamily="34" charset="0"/>
              </a:rPr>
              <a:t>Writing Clean Code (Stata): </a:t>
            </a:r>
            <a:r>
              <a:rPr lang="en-US" altLang="en-US" sz="3500" b="1" dirty="0">
                <a:latin typeface="Helvetica" panose="020B0604020202020204" pitchFamily="34" charset="0"/>
              </a:rPr>
              <a:t>foreach </a:t>
            </a:r>
            <a:r>
              <a:rPr lang="en-US" altLang="en-US" sz="3500" dirty="0">
                <a:latin typeface="Helvetica" panose="020B0604020202020204" pitchFamily="34" charset="0"/>
              </a:rPr>
              <a:t>Loops</a:t>
            </a:r>
          </a:p>
        </p:txBody>
      </p:sp>
      <p:sp>
        <p:nvSpPr>
          <p:cNvPr id="12290" name="Content Placeholder 3">
            <a:extLst>
              <a:ext uri="{FF2B5EF4-FFF2-40B4-BE49-F238E27FC236}">
                <a16:creationId xmlns:a16="http://schemas.microsoft.com/office/drawing/2014/main" id="{A7D8BAC7-6110-F066-CD82-CA999DEE3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Can AI help you write cleaner code?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F56D3E-27D6-9ACB-C03C-7062B2BD0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533514"/>
            <a:ext cx="6372785" cy="4140040"/>
          </a:xfrm>
          <a:prstGeom prst="rect">
            <a:avLst/>
          </a:prstGeom>
        </p:spPr>
      </p:pic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DC0A0E2E-751C-8C9E-D740-2A8227286DB5}"/>
              </a:ext>
            </a:extLst>
          </p:cNvPr>
          <p:cNvSpPr txBox="1">
            <a:spLocks/>
          </p:cNvSpPr>
          <p:nvPr/>
        </p:nvSpPr>
        <p:spPr bwMode="auto">
          <a:xfrm>
            <a:off x="6448985" y="3581400"/>
            <a:ext cx="2618814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600" dirty="0">
                <a:latin typeface="Helvetica" panose="020B0604020202020204" pitchFamily="34" charset="0"/>
              </a:rPr>
              <a:t>Technically correct. More efficient code: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600" dirty="0">
                <a:latin typeface="Helvetica" panose="020B0604020202020204" pitchFamily="34" charset="0"/>
              </a:rPr>
              <a:t>summarize var1 var2 var3  </a:t>
            </a:r>
            <a:r>
              <a:rPr lang="en-US" altLang="en-US" sz="2800" dirty="0">
                <a:latin typeface="Helvetica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317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powerpoint_newNE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893ce20-a697-4fd6-a4da-14011f6a471d}" enabled="1" method="Standard" siteId="{a8eec281-aaa3-4dae-ac9b-9a398b9215e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powerpoint_newNEU</Template>
  <TotalTime>11475</TotalTime>
  <Words>371</Words>
  <Application>Microsoft Office PowerPoint</Application>
  <PresentationFormat>On-screen Show (4:3)</PresentationFormat>
  <Paragraphs>73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Consolas</vt:lpstr>
      <vt:lpstr>Helvetica</vt:lpstr>
      <vt:lpstr>Helvetica CE</vt:lpstr>
      <vt:lpstr>ITC New Baskerville Roman</vt:lpstr>
      <vt:lpstr>Roboto</vt:lpstr>
      <vt:lpstr>powerpoint_newNEU</vt:lpstr>
      <vt:lpstr>PowerPoint Presentation</vt:lpstr>
      <vt:lpstr>Why This Topic?</vt:lpstr>
      <vt:lpstr>Why This Topic?</vt:lpstr>
      <vt:lpstr>How Do You Stay Organized?</vt:lpstr>
      <vt:lpstr>Writing Clean Code (Stata): Comments</vt:lpstr>
      <vt:lpstr>Writing Clean Code (Stata): Comments</vt:lpstr>
      <vt:lpstr>Writing Clean Code (Stata): Loops</vt:lpstr>
      <vt:lpstr>Writing Clean Code (Stata): forval Loops</vt:lpstr>
      <vt:lpstr>Writing Clean Code (Stata): foreach Loops</vt:lpstr>
      <vt:lpstr>Writing Clean Code (Stata): foreach Loops</vt:lpstr>
      <vt:lpstr>Writing Clean Code (Stata): foreach Loops</vt:lpstr>
      <vt:lpstr>Writing Clean Code (Stata): foreach Loops</vt:lpstr>
      <vt:lpstr>PowerPoint Presentation</vt:lpstr>
    </vt:vector>
  </TitlesOfParts>
  <Company>Northeastern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m.lyons</dc:creator>
  <cp:lastModifiedBy>Denver, Megan</cp:lastModifiedBy>
  <cp:revision>554</cp:revision>
  <dcterms:created xsi:type="dcterms:W3CDTF">2010-04-13T14:21:50Z</dcterms:created>
  <dcterms:modified xsi:type="dcterms:W3CDTF">2025-11-04T16:03:00Z</dcterms:modified>
</cp:coreProperties>
</file>